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slide+xml" PartName="/ppt/slides/slide44.xml"/>
  <Override ContentType="application/vnd.openxmlformats-officedocument.presentationml.slide+xml" PartName="/ppt/slides/slide45.xml"/>
  <Override ContentType="application/vnd.openxmlformats-officedocument.presentationml.slide+xml" PartName="/ppt/slides/slide46.xml"/>
  <Override ContentType="application/vnd.openxmlformats-officedocument.presentationml.slide+xml" PartName="/ppt/slides/slide47.xml"/>
  <Override ContentType="application/vnd.openxmlformats-officedocument.presentationml.slide+xml" PartName="/ppt/slides/slide48.xml"/>
  <Override ContentType="application/vnd.openxmlformats-officedocument.presentationml.slide+xml" PartName="/ppt/slides/slide49.xml"/>
  <Override ContentType="application/vnd.openxmlformats-officedocument.presentationml.slide+xml" PartName="/ppt/slides/slide50.xml"/>
  <Override ContentType="application/vnd.openxmlformats-officedocument.presentationml.slide+xml" PartName="/ppt/slides/slide51.xml"/>
  <Override ContentType="application/vnd.openxmlformats-officedocument.presentationml.slide+xml" PartName="/ppt/slides/slide52.xml"/>
  <Override ContentType="application/vnd.openxmlformats-officedocument.presentationml.slide+xml" PartName="/ppt/slides/slide53.xml"/>
  <Override ContentType="application/vnd.openxmlformats-officedocument.presentationml.slide+xml" PartName="/ppt/slides/slide54.xml"/>
  <Override ContentType="application/vnd.openxmlformats-officedocument.presentationml.slide+xml" PartName="/ppt/slides/slide55.xml"/>
  <Override ContentType="application/vnd.openxmlformats-officedocument.presentationml.slide+xml" PartName="/ppt/slides/slide56.xml"/>
  <Override ContentType="application/vnd.openxmlformats-officedocument.presentationml.slide+xml" PartName="/ppt/slides/slide57.xml"/>
  <Override ContentType="application/vnd.openxmlformats-officedocument.presentationml.slide+xml" PartName="/ppt/slides/slide58.xml"/>
  <Override ContentType="application/vnd.openxmlformats-officedocument.presentationml.slide+xml" PartName="/ppt/slides/slide5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</p:sldIdLst>
  <p:sldSz cx="18288000" cy="10287000"/>
  <p:notesSz cx="6858000" cy="9144000"/>
  <p:embeddedFontLst>
    <p:embeddedFont>
      <p:font typeface="Times New Roman Bold" charset="1" panose="02030802070405020303"/>
      <p:regular r:id="rId65"/>
    </p:embeddedFont>
    <p:embeddedFont>
      <p:font typeface="Antonio Bold" charset="1" panose="02000803000000000000"/>
      <p:regular r:id="rId66"/>
    </p:embeddedFont>
    <p:embeddedFont>
      <p:font typeface="Times New Roman" charset="1" panose="02030502070405020303"/>
      <p:regular r:id="rId67"/>
    </p:embeddedFont>
    <p:embeddedFont>
      <p:font typeface="Times New Roman Semi-Bold" charset="1" panose="02030702070405020303"/>
      <p:regular r:id="rId6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slides/slide22.xml" Type="http://schemas.openxmlformats.org/officeDocument/2006/relationships/slide"/><Relationship Id="rId28" Target="slides/slide23.xml" Type="http://schemas.openxmlformats.org/officeDocument/2006/relationships/slide"/><Relationship Id="rId29" Target="slides/slide24.xml" Type="http://schemas.openxmlformats.org/officeDocument/2006/relationships/slide"/><Relationship Id="rId3" Target="viewProps.xml" Type="http://schemas.openxmlformats.org/officeDocument/2006/relationships/viewProps"/><Relationship Id="rId30" Target="slides/slide25.xml" Type="http://schemas.openxmlformats.org/officeDocument/2006/relationships/slide"/><Relationship Id="rId31" Target="slides/slide26.xml" Type="http://schemas.openxmlformats.org/officeDocument/2006/relationships/slide"/><Relationship Id="rId32" Target="slides/slide27.xml" Type="http://schemas.openxmlformats.org/officeDocument/2006/relationships/slide"/><Relationship Id="rId33" Target="slides/slide28.xml" Type="http://schemas.openxmlformats.org/officeDocument/2006/relationships/slide"/><Relationship Id="rId34" Target="slides/slide29.xml" Type="http://schemas.openxmlformats.org/officeDocument/2006/relationships/slide"/><Relationship Id="rId35" Target="slides/slide30.xml" Type="http://schemas.openxmlformats.org/officeDocument/2006/relationships/slide"/><Relationship Id="rId36" Target="slides/slide31.xml" Type="http://schemas.openxmlformats.org/officeDocument/2006/relationships/slide"/><Relationship Id="rId37" Target="slides/slide32.xml" Type="http://schemas.openxmlformats.org/officeDocument/2006/relationships/slide"/><Relationship Id="rId38" Target="slides/slide33.xml" Type="http://schemas.openxmlformats.org/officeDocument/2006/relationships/slide"/><Relationship Id="rId39" Target="slides/slide34.xml" Type="http://schemas.openxmlformats.org/officeDocument/2006/relationships/slide"/><Relationship Id="rId4" Target="theme/theme1.xml" Type="http://schemas.openxmlformats.org/officeDocument/2006/relationships/theme"/><Relationship Id="rId40" Target="slides/slide35.xml" Type="http://schemas.openxmlformats.org/officeDocument/2006/relationships/slide"/><Relationship Id="rId41" Target="slides/slide36.xml" Type="http://schemas.openxmlformats.org/officeDocument/2006/relationships/slide"/><Relationship Id="rId42" Target="slides/slide37.xml" Type="http://schemas.openxmlformats.org/officeDocument/2006/relationships/slide"/><Relationship Id="rId43" Target="slides/slide38.xml" Type="http://schemas.openxmlformats.org/officeDocument/2006/relationships/slide"/><Relationship Id="rId44" Target="slides/slide39.xml" Type="http://schemas.openxmlformats.org/officeDocument/2006/relationships/slide"/><Relationship Id="rId45" Target="slides/slide40.xml" Type="http://schemas.openxmlformats.org/officeDocument/2006/relationships/slide"/><Relationship Id="rId46" Target="slides/slide41.xml" Type="http://schemas.openxmlformats.org/officeDocument/2006/relationships/slide"/><Relationship Id="rId47" Target="slides/slide42.xml" Type="http://schemas.openxmlformats.org/officeDocument/2006/relationships/slide"/><Relationship Id="rId48" Target="slides/slide43.xml" Type="http://schemas.openxmlformats.org/officeDocument/2006/relationships/slide"/><Relationship Id="rId49" Target="slides/slide44.xml" Type="http://schemas.openxmlformats.org/officeDocument/2006/relationships/slide"/><Relationship Id="rId5" Target="tableStyles.xml" Type="http://schemas.openxmlformats.org/officeDocument/2006/relationships/tableStyles"/><Relationship Id="rId50" Target="slides/slide45.xml" Type="http://schemas.openxmlformats.org/officeDocument/2006/relationships/slide"/><Relationship Id="rId51" Target="slides/slide46.xml" Type="http://schemas.openxmlformats.org/officeDocument/2006/relationships/slide"/><Relationship Id="rId52" Target="slides/slide47.xml" Type="http://schemas.openxmlformats.org/officeDocument/2006/relationships/slide"/><Relationship Id="rId53" Target="slides/slide48.xml" Type="http://schemas.openxmlformats.org/officeDocument/2006/relationships/slide"/><Relationship Id="rId54" Target="slides/slide49.xml" Type="http://schemas.openxmlformats.org/officeDocument/2006/relationships/slide"/><Relationship Id="rId55" Target="slides/slide50.xml" Type="http://schemas.openxmlformats.org/officeDocument/2006/relationships/slide"/><Relationship Id="rId56" Target="slides/slide51.xml" Type="http://schemas.openxmlformats.org/officeDocument/2006/relationships/slide"/><Relationship Id="rId57" Target="slides/slide52.xml" Type="http://schemas.openxmlformats.org/officeDocument/2006/relationships/slide"/><Relationship Id="rId58" Target="slides/slide53.xml" Type="http://schemas.openxmlformats.org/officeDocument/2006/relationships/slide"/><Relationship Id="rId59" Target="slides/slide54.xml" Type="http://schemas.openxmlformats.org/officeDocument/2006/relationships/slide"/><Relationship Id="rId6" Target="slides/slide1.xml" Type="http://schemas.openxmlformats.org/officeDocument/2006/relationships/slide"/><Relationship Id="rId60" Target="slides/slide55.xml" Type="http://schemas.openxmlformats.org/officeDocument/2006/relationships/slide"/><Relationship Id="rId61" Target="slides/slide56.xml" Type="http://schemas.openxmlformats.org/officeDocument/2006/relationships/slide"/><Relationship Id="rId62" Target="slides/slide57.xml" Type="http://schemas.openxmlformats.org/officeDocument/2006/relationships/slide"/><Relationship Id="rId63" Target="slides/slide58.xml" Type="http://schemas.openxmlformats.org/officeDocument/2006/relationships/slide"/><Relationship Id="rId64" Target="slides/slide59.xml" Type="http://schemas.openxmlformats.org/officeDocument/2006/relationships/slide"/><Relationship Id="rId65" Target="fonts/font65.fntdata" Type="http://schemas.openxmlformats.org/officeDocument/2006/relationships/font"/><Relationship Id="rId66" Target="fonts/font66.fntdata" Type="http://schemas.openxmlformats.org/officeDocument/2006/relationships/font"/><Relationship Id="rId67" Target="fonts/font67.fntdata" Type="http://schemas.openxmlformats.org/officeDocument/2006/relationships/font"/><Relationship Id="rId68" Target="fonts/font68.fntdata" Type="http://schemas.openxmlformats.org/officeDocument/2006/relationships/font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/Relationships>
</file>

<file path=ppt/slides/_rels/slide2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/Relationships>
</file>

<file path=ppt/slides/_rels/slide3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11.png" Type="http://schemas.openxmlformats.org/officeDocument/2006/relationships/image"/><Relationship Id="rId4" Target="../media/image12.png" Type="http://schemas.openxmlformats.org/officeDocument/2006/relationships/image"/><Relationship Id="rId5" Target="../media/image13.png" Type="http://schemas.openxmlformats.org/officeDocument/2006/relationships/image"/><Relationship Id="rId6" Target="../media/image14.png" Type="http://schemas.openxmlformats.org/officeDocument/2006/relationships/image"/><Relationship Id="rId7" Target="../media/image15.png" Type="http://schemas.openxmlformats.org/officeDocument/2006/relationships/image"/></Relationships>
</file>

<file path=ppt/slides/_rels/slide3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png" Type="http://schemas.openxmlformats.org/officeDocument/2006/relationships/image"/></Relationships>
</file>

<file path=ppt/slides/_rels/slide3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png" Type="http://schemas.openxmlformats.org/officeDocument/2006/relationships/image"/></Relationships>
</file>

<file path=ppt/slides/_rels/slide3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png" Type="http://schemas.openxmlformats.org/officeDocument/2006/relationships/image"/></Relationships>
</file>

<file path=ppt/slides/_rels/slide3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4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4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4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4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4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4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4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4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4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4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5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5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5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5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5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5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0.png" Type="http://schemas.openxmlformats.org/officeDocument/2006/relationships/image"/></Relationships>
</file>

<file path=ppt/slides/_rels/slide5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5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5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5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4876011" y="-1763587"/>
            <a:ext cx="13313729" cy="13313729"/>
            <a:chOff x="0" y="0"/>
            <a:chExt cx="6350000" cy="6350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48B281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14679193" y="520654"/>
            <a:ext cx="3338725" cy="717383"/>
            <a:chOff x="0" y="0"/>
            <a:chExt cx="4451634" cy="956511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928685" cy="956511"/>
            </a:xfrm>
            <a:custGeom>
              <a:avLst/>
              <a:gdLst/>
              <a:ahLst/>
              <a:cxnLst/>
              <a:rect r="r" b="b" t="t" l="l"/>
              <a:pathLst>
                <a:path h="956511" w="928685">
                  <a:moveTo>
                    <a:pt x="0" y="0"/>
                  </a:moveTo>
                  <a:lnTo>
                    <a:pt x="928685" y="0"/>
                  </a:lnTo>
                  <a:lnTo>
                    <a:pt x="928685" y="956511"/>
                  </a:lnTo>
                  <a:lnTo>
                    <a:pt x="0" y="9565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6" id="6"/>
            <p:cNvSpPr txBox="true"/>
            <p:nvPr/>
          </p:nvSpPr>
          <p:spPr>
            <a:xfrm rot="0">
              <a:off x="1398062" y="243573"/>
              <a:ext cx="3053571" cy="40268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381"/>
                </a:lnSpc>
                <a:spcBef>
                  <a:spcPct val="0"/>
                </a:spcBef>
              </a:pPr>
              <a:r>
                <a:rPr lang="en-US" b="true" sz="1701">
                  <a:solidFill>
                    <a:srgbClr val="000000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ACE  V</a:t>
              </a: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12949713" y="302877"/>
            <a:ext cx="1152457" cy="1152938"/>
          </a:xfrm>
          <a:custGeom>
            <a:avLst/>
            <a:gdLst/>
            <a:ahLst/>
            <a:cxnLst/>
            <a:rect r="r" b="b" t="t" l="l"/>
            <a:pathLst>
              <a:path h="1152938" w="1152457">
                <a:moveTo>
                  <a:pt x="0" y="0"/>
                </a:moveTo>
                <a:lnTo>
                  <a:pt x="1152458" y="0"/>
                </a:lnTo>
                <a:lnTo>
                  <a:pt x="1152458" y="1152937"/>
                </a:lnTo>
                <a:lnTo>
                  <a:pt x="0" y="115293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1304810" y="455957"/>
            <a:ext cx="1270166" cy="846778"/>
          </a:xfrm>
          <a:custGeom>
            <a:avLst/>
            <a:gdLst/>
            <a:ahLst/>
            <a:cxnLst/>
            <a:rect r="r" b="b" t="t" l="l"/>
            <a:pathLst>
              <a:path h="846778" w="1270166">
                <a:moveTo>
                  <a:pt x="0" y="0"/>
                </a:moveTo>
                <a:lnTo>
                  <a:pt x="1270167" y="0"/>
                </a:lnTo>
                <a:lnTo>
                  <a:pt x="1270167" y="846777"/>
                </a:lnTo>
                <a:lnTo>
                  <a:pt x="0" y="84677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028700" y="3955985"/>
            <a:ext cx="14818037" cy="29997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800"/>
              </a:lnSpc>
            </a:pPr>
            <a:r>
              <a:rPr lang="en-US" b="true" sz="8000" spc="-360">
                <a:solidFill>
                  <a:srgbClr val="000000"/>
                </a:solidFill>
                <a:latin typeface="Antonio Bold"/>
                <a:ea typeface="Antonio Bold"/>
                <a:cs typeface="Antonio Bold"/>
                <a:sym typeface="Antonio Bold"/>
              </a:rPr>
              <a:t> ANÁLISE DAS DEMONSTRAÇÕES CONTÁBEIS</a:t>
            </a:r>
          </a:p>
          <a:p>
            <a:pPr algn="l">
              <a:lnSpc>
                <a:spcPts val="8800"/>
              </a:lnSpc>
            </a:pPr>
          </a:p>
          <a:p>
            <a:pPr algn="l">
              <a:lnSpc>
                <a:spcPts val="5940"/>
              </a:lnSpc>
            </a:pPr>
            <a:r>
              <a:rPr lang="en-US" b="true" sz="5400" spc="-243">
                <a:solidFill>
                  <a:srgbClr val="000000"/>
                </a:solidFill>
                <a:latin typeface="Antonio Bold"/>
                <a:ea typeface="Antonio Bold"/>
                <a:cs typeface="Antonio Bold"/>
                <a:sym typeface="Antonio Bold"/>
              </a:rPr>
              <a:t>QUESTÕES EXAME DE SUFICIÊNCIA E ENADE 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-268580" y="0"/>
            <a:ext cx="18556580" cy="1594831"/>
          </a:xfrm>
          <a:prstGeom prst="rect">
            <a:avLst/>
          </a:prstGeom>
          <a:solidFill>
            <a:srgbClr val="48B281"/>
          </a:solidFill>
        </p:spPr>
      </p:sp>
      <p:sp>
        <p:nvSpPr>
          <p:cNvPr name="TextBox 3" id="3"/>
          <p:cNvSpPr txBox="true"/>
          <p:nvPr/>
        </p:nvSpPr>
        <p:spPr>
          <a:xfrm rot="0">
            <a:off x="4184291" y="302116"/>
            <a:ext cx="8702012" cy="990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08"/>
              </a:lnSpc>
            </a:pPr>
            <a:r>
              <a:rPr lang="en-US" b="true" sz="6506" spc="-130">
                <a:solidFill>
                  <a:srgbClr val="000000"/>
                </a:solidFill>
                <a:latin typeface="Antonio Bold"/>
                <a:ea typeface="Antonio Bold"/>
                <a:cs typeface="Antonio Bold"/>
                <a:sym typeface="Antonio Bold"/>
              </a:rPr>
              <a:t>Questão 02 -  CFC 2024.1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218778" y="2439176"/>
            <a:ext cx="18088272" cy="73814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600"/>
              </a:lnSpc>
            </a:pP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UM ANALISTA REALIZOU A ANÁLISE HORIZONTAL DO BALANÇO PATRIMONIAL DE DOIS SUPERMERCADO</a:t>
            </a: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 COM</a:t>
            </a:r>
          </a:p>
          <a:p>
            <a:pPr algn="l" marL="0" indent="0" lvl="0">
              <a:lnSpc>
                <a:spcPts val="3600"/>
              </a:lnSpc>
            </a:pP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FINALIDADE DE RECOMENDAR O INVESTIMENTO EM UM DELES. UM FATO QUE PODE SER CONSTATADO DIRETAMENTE POR MEIO DESSA ANÁLISE É:</a:t>
            </a:r>
          </a:p>
          <a:p>
            <a:pPr algn="l" marL="0" indent="0" lvl="0">
              <a:lnSpc>
                <a:spcPts val="3600"/>
              </a:lnSpc>
            </a:pPr>
          </a:p>
          <a:p>
            <a:pPr algn="l" marL="0" indent="0" lvl="0">
              <a:lnSpc>
                <a:spcPts val="3600"/>
              </a:lnSpc>
            </a:pP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A) A DIMINUIÇÃO DAS DESPESAS DE SALÁRIOS.</a:t>
            </a:r>
          </a:p>
          <a:p>
            <a:pPr algn="l" marL="0" indent="0" lvl="0">
              <a:lnSpc>
                <a:spcPts val="3600"/>
              </a:lnSpc>
            </a:pPr>
          </a:p>
          <a:p>
            <a:pPr algn="l" marL="0" indent="0" lvl="0">
              <a:lnSpc>
                <a:spcPts val="3600"/>
              </a:lnSpc>
            </a:pP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B) O AUMENTO DAS OBRIGAÇÕES COM TERCEIROS.</a:t>
            </a:r>
          </a:p>
          <a:p>
            <a:pPr algn="l" marL="0" indent="0" lvl="0">
              <a:lnSpc>
                <a:spcPts val="3600"/>
              </a:lnSpc>
            </a:pPr>
          </a:p>
          <a:p>
            <a:pPr algn="l" marL="0" indent="0" lvl="0">
              <a:lnSpc>
                <a:spcPts val="3600"/>
              </a:lnSpc>
            </a:pP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C) A MUDANÇA NA COMPOSIÇÃO DO RESULTADO OBTIDO.</a:t>
            </a:r>
          </a:p>
          <a:p>
            <a:pPr algn="l" marL="0" indent="0" lvl="0">
              <a:lnSpc>
                <a:spcPts val="3600"/>
              </a:lnSpc>
            </a:pPr>
          </a:p>
          <a:p>
            <a:pPr algn="l" marL="0" indent="0" lvl="0">
              <a:lnSpc>
                <a:spcPts val="3600"/>
              </a:lnSpc>
            </a:pP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D) A ABRANGÊNCIA DO ATIVO CIRCULANTE EM RELAÇÃO AO TOTAL DO ATIVO.</a:t>
            </a:r>
          </a:p>
          <a:p>
            <a:pPr algn="l" marL="0" indent="0" lvl="0">
              <a:lnSpc>
                <a:spcPts val="3600"/>
              </a:lnSpc>
            </a:pPr>
          </a:p>
          <a:p>
            <a:pPr algn="l" marL="0" indent="0" lvl="0">
              <a:lnSpc>
                <a:spcPts val="3600"/>
              </a:lnSpc>
            </a:pPr>
          </a:p>
          <a:p>
            <a:pPr algn="l" marL="0" indent="0" lvl="0">
              <a:lnSpc>
                <a:spcPts val="3600"/>
              </a:lnSpc>
            </a:pPr>
          </a:p>
          <a:p>
            <a:pPr algn="l" marL="0" indent="0" lvl="0">
              <a:lnSpc>
                <a:spcPts val="3600"/>
              </a:lnSpc>
            </a:pP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-268580" y="0"/>
            <a:ext cx="18556580" cy="1594831"/>
          </a:xfrm>
          <a:prstGeom prst="rect">
            <a:avLst/>
          </a:prstGeom>
          <a:solidFill>
            <a:srgbClr val="48B281"/>
          </a:solidFill>
        </p:spPr>
      </p:sp>
      <p:sp>
        <p:nvSpPr>
          <p:cNvPr name="TextBox 3" id="3"/>
          <p:cNvSpPr txBox="true"/>
          <p:nvPr/>
        </p:nvSpPr>
        <p:spPr>
          <a:xfrm rot="0">
            <a:off x="2638405" y="302116"/>
            <a:ext cx="13011190" cy="9906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08"/>
              </a:lnSpc>
            </a:pPr>
            <a:r>
              <a:rPr lang="en-US" b="true" sz="6506" spc="-130">
                <a:solidFill>
                  <a:srgbClr val="000000"/>
                </a:solidFill>
                <a:latin typeface="Antonio Bold"/>
                <a:ea typeface="Antonio Bold"/>
                <a:cs typeface="Antonio Bold"/>
                <a:sym typeface="Antonio Bold"/>
              </a:rPr>
              <a:t>Questão 02 - CFC 2024.1 - RESOLUÇÃO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579086" y="2562374"/>
            <a:ext cx="16680214" cy="50955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600"/>
              </a:lnSpc>
            </a:pP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 ANÁLISE HORIZONTAL É FEITA A ANÁLISE DE UM EXERCÍCIO COM O OUTRO, ENTÃO DENTRE AS OPÇÕES O AUMENTO DAS OBRIGAÇÕES COM TERCEIROS É A ÚNICA OPÇÃO NO QUAL AS   CONTAS DE UM ANO E OUTRO, PODEM SER COMPARADAS, ANALISANDO O PASSIVO.</a:t>
            </a:r>
          </a:p>
          <a:p>
            <a:pPr algn="just">
              <a:lnSpc>
                <a:spcPts val="3600"/>
              </a:lnSpc>
            </a:pPr>
          </a:p>
          <a:p>
            <a:pPr algn="just">
              <a:lnSpc>
                <a:spcPts val="3600"/>
              </a:lnSpc>
            </a:pP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 LETRAS A E C REMETEM A UMA ANÁLISE DA DRE.</a:t>
            </a:r>
          </a:p>
          <a:p>
            <a:pPr algn="just">
              <a:lnSpc>
                <a:spcPts val="3600"/>
              </a:lnSpc>
            </a:pPr>
          </a:p>
          <a:p>
            <a:pPr algn="just" marL="0" indent="0" lvl="0">
              <a:lnSpc>
                <a:spcPts val="3600"/>
              </a:lnSpc>
            </a:pP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 A LETRA “D” REFERE-SE A ANÁLISE VERTICAL, QUE PERMITE ENTENDER A COMPOSIÇÃO DOS ATIVOS E PASSIVOS, POR EXEMPLO: IDENTIFICAR O PERCENTUAL DE ATIVOS DE CURTO PRAZO EM RELAÇÃO AO ATIVO TOTAL. AVALIAR O PESO DAS OBRIGAÇÕES DE CURTO PRAZO NO PASSIVO TOTAL.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-268580" y="0"/>
            <a:ext cx="18556580" cy="1594831"/>
          </a:xfrm>
          <a:prstGeom prst="rect">
            <a:avLst/>
          </a:prstGeom>
          <a:solidFill>
            <a:srgbClr val="48B281"/>
          </a:solidFill>
        </p:spPr>
      </p:sp>
      <p:sp>
        <p:nvSpPr>
          <p:cNvPr name="TextBox 3" id="3"/>
          <p:cNvSpPr txBox="true"/>
          <p:nvPr/>
        </p:nvSpPr>
        <p:spPr>
          <a:xfrm rot="0">
            <a:off x="2638405" y="302116"/>
            <a:ext cx="13011190" cy="9906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08"/>
              </a:lnSpc>
            </a:pPr>
            <a:r>
              <a:rPr lang="en-US" b="true" sz="6506" spc="-130">
                <a:solidFill>
                  <a:srgbClr val="000000"/>
                </a:solidFill>
                <a:latin typeface="Antonio Bold"/>
                <a:ea typeface="Antonio Bold"/>
                <a:cs typeface="Antonio Bold"/>
                <a:sym typeface="Antonio Bold"/>
              </a:rPr>
              <a:t>Questão 02 - CFC 2024.1 - RESOLUÇÃO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579086" y="3443805"/>
            <a:ext cx="16680214" cy="41812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A) A DIMINUIÇÃO DAS DESPESAS DE SALÁRIOS.</a:t>
            </a:r>
          </a:p>
          <a:p>
            <a:pPr algn="l">
              <a:lnSpc>
                <a:spcPts val="3600"/>
              </a:lnSpc>
            </a:pPr>
          </a:p>
          <a:p>
            <a:pPr algn="l">
              <a:lnSpc>
                <a:spcPts val="3600"/>
              </a:lnSpc>
            </a:pPr>
            <a:r>
              <a:rPr lang="en-US" sz="3000" spc="-60">
                <a:solidFill>
                  <a:srgbClr val="48B2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B) O AUMENTO DAS OBRIGAÇÕES COM TERCEIROS.</a:t>
            </a:r>
          </a:p>
          <a:p>
            <a:pPr algn="l">
              <a:lnSpc>
                <a:spcPts val="3600"/>
              </a:lnSpc>
            </a:pPr>
          </a:p>
          <a:p>
            <a:pPr algn="l">
              <a:lnSpc>
                <a:spcPts val="3600"/>
              </a:lnSpc>
            </a:pP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C) A MUDANÇA NA COMPOSIÇÃO DO RESULTADO OBTIDO.</a:t>
            </a:r>
          </a:p>
          <a:p>
            <a:pPr algn="l">
              <a:lnSpc>
                <a:spcPts val="3600"/>
              </a:lnSpc>
            </a:pPr>
          </a:p>
          <a:p>
            <a:pPr algn="l">
              <a:lnSpc>
                <a:spcPts val="3600"/>
              </a:lnSpc>
            </a:pP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D) A ABRANGÊNCIA DO ATIVO CIRCULANTE EM RELAÇÃO AO TOTAL DO ATIVO.</a:t>
            </a:r>
          </a:p>
          <a:p>
            <a:pPr algn="l">
              <a:lnSpc>
                <a:spcPts val="3600"/>
              </a:lnSpc>
            </a:pPr>
          </a:p>
          <a:p>
            <a:pPr algn="l" marL="0" indent="0" lvl="0">
              <a:lnSpc>
                <a:spcPts val="3600"/>
              </a:lnSpc>
            </a:pP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4913161" y="-2060268"/>
            <a:ext cx="13313729" cy="13313729"/>
            <a:chOff x="0" y="0"/>
            <a:chExt cx="6350000" cy="6350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48B281"/>
            </a:solidFill>
          </p:spPr>
        </p:sp>
      </p:grpSp>
      <p:sp>
        <p:nvSpPr>
          <p:cNvPr name="TextBox 4" id="4"/>
          <p:cNvSpPr txBox="true"/>
          <p:nvPr/>
        </p:nvSpPr>
        <p:spPr>
          <a:xfrm rot="0">
            <a:off x="443212" y="4472772"/>
            <a:ext cx="7436954" cy="7563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460"/>
              </a:lnSpc>
            </a:pPr>
            <a:r>
              <a:rPr lang="en-US" sz="4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ÍNDICES DE LIQUIDEZ 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8883799" y="663732"/>
            <a:ext cx="8106043" cy="8645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539749" indent="-269875" lvl="1">
              <a:lnSpc>
                <a:spcPts val="324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SÃO INDICADORES FINANCEIROS QUE REVELAM QUANTO A EMPRESA POSSUI DE CAPACIDADE DISPONÍVEL PARA QUITAR SUAS OBRIGAÇÕES COM TERCEIROS. </a:t>
            </a:r>
          </a:p>
          <a:p>
            <a:pPr algn="just">
              <a:lnSpc>
                <a:spcPts val="3249"/>
              </a:lnSpc>
            </a:pPr>
          </a:p>
          <a:p>
            <a:pPr algn="just" marL="539749" indent="-269875" lvl="1">
              <a:lnSpc>
                <a:spcPts val="324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</a:t>
            </a:r>
            <a:r>
              <a:rPr lang="en-US" b="true" sz="2499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LIQUIDEZ CORRENTE</a:t>
            </a:r>
            <a:r>
              <a:rPr lang="en-US" sz="249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MOSTRA A CAPACIDADE DE LIQUIDAR AS DÍVIDAS NO CURTO PRAZO (PASSIVO CIRCULANTE); A </a:t>
            </a:r>
            <a:r>
              <a:rPr lang="en-US" b="true" sz="2499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LIQUIDEZ SECA</a:t>
            </a:r>
            <a:r>
              <a:rPr lang="en-US" sz="249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SEGUE A MESMA CAPACIDADE, EXCLUINDO OS ESTOQUES. </a:t>
            </a:r>
          </a:p>
          <a:p>
            <a:pPr algn="just">
              <a:lnSpc>
                <a:spcPts val="3249"/>
              </a:lnSpc>
            </a:pPr>
          </a:p>
          <a:p>
            <a:pPr algn="just" marL="539749" indent="-269875" lvl="1">
              <a:lnSpc>
                <a:spcPts val="324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</a:t>
            </a:r>
            <a:r>
              <a:rPr lang="en-US" b="true" sz="2499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LIQUIDEZ IMEDIATA</a:t>
            </a:r>
            <a:r>
              <a:rPr lang="en-US" sz="249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APRESENTA O GRAU DE CAPACIDADE EM COBRIR AS DÍVIDAS DO PASSIVO CIRCULANTE DE FORMA IMEDIATA, COM AS DISPONIBILADES DO CAIXA DA ENTIDADE. </a:t>
            </a:r>
          </a:p>
          <a:p>
            <a:pPr algn="just">
              <a:lnSpc>
                <a:spcPts val="3249"/>
              </a:lnSpc>
            </a:pPr>
          </a:p>
          <a:p>
            <a:pPr algn="just" marL="539749" indent="-269875" lvl="1">
              <a:lnSpc>
                <a:spcPts val="324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</a:t>
            </a:r>
            <a:r>
              <a:rPr lang="en-US" b="true" sz="2499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LIQUIDEZ GERAL</a:t>
            </a:r>
            <a:r>
              <a:rPr lang="en-US" sz="249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CONSIDERA O ATIVO CIRCULANTE E O REALIZÁVEL A LONGO PRAZO PARA COBRIR AS DÍVIDAS DE CURTO E LONGO PRAZO.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-268580" y="0"/>
            <a:ext cx="18556580" cy="1594831"/>
          </a:xfrm>
          <a:prstGeom prst="rect">
            <a:avLst/>
          </a:prstGeom>
          <a:solidFill>
            <a:srgbClr val="48B281"/>
          </a:solidFill>
        </p:spPr>
      </p:sp>
      <p:sp>
        <p:nvSpPr>
          <p:cNvPr name="TextBox 3" id="3"/>
          <p:cNvSpPr txBox="true"/>
          <p:nvPr/>
        </p:nvSpPr>
        <p:spPr>
          <a:xfrm rot="0">
            <a:off x="4184291" y="302116"/>
            <a:ext cx="8702012" cy="990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08"/>
              </a:lnSpc>
            </a:pPr>
            <a:r>
              <a:rPr lang="en-US" b="true" sz="6506" spc="-130">
                <a:solidFill>
                  <a:srgbClr val="000000"/>
                </a:solidFill>
                <a:latin typeface="Antonio Bold"/>
                <a:ea typeface="Antonio Bold"/>
                <a:cs typeface="Antonio Bold"/>
                <a:sym typeface="Antonio Bold"/>
              </a:rPr>
              <a:t>Questão 03 -  CFC 2024.1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540751" y="2791204"/>
            <a:ext cx="16027193" cy="64670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3600"/>
              </a:lnSpc>
            </a:pP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UM</a:t>
            </a: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SOCIEDADE EMPRESÁRIA APRESENTOU OS SEGUINTES SALDOS EM SEU BALANÇO PATRIMONIAL EM</a:t>
            </a: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31/12/2023:</a:t>
            </a:r>
          </a:p>
          <a:p>
            <a:pPr algn="just" marL="0" indent="0" lvl="0">
              <a:lnSpc>
                <a:spcPts val="3600"/>
              </a:lnSpc>
            </a:pPr>
          </a:p>
          <a:p>
            <a:pPr algn="just" marL="0" indent="0" lvl="0">
              <a:lnSpc>
                <a:spcPts val="3600"/>
              </a:lnSpc>
            </a:pP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CAPITAL SOCIAL: 180.000; </a:t>
            </a:r>
          </a:p>
          <a:p>
            <a:pPr algn="just" marL="0" indent="0" lvl="0">
              <a:lnSpc>
                <a:spcPts val="3600"/>
              </a:lnSpc>
            </a:pP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DISPONIBILIDADES: 80.000; </a:t>
            </a:r>
          </a:p>
          <a:p>
            <a:pPr algn="just" marL="0" indent="0" lvl="0">
              <a:lnSpc>
                <a:spcPts val="3600"/>
              </a:lnSpc>
            </a:pP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•EMPRÉSTIMOS A PAGAR A LONGO PRAZO: 150.000; </a:t>
            </a:r>
          </a:p>
          <a:p>
            <a:pPr algn="just" marL="0" indent="0" lvl="0">
              <a:lnSpc>
                <a:spcPts val="3600"/>
              </a:lnSpc>
            </a:pP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ESTOQUES: 20.000; </a:t>
            </a:r>
          </a:p>
          <a:p>
            <a:pPr algn="just" marL="0" indent="0" lvl="0">
              <a:lnSpc>
                <a:spcPts val="3600"/>
              </a:lnSpc>
            </a:pP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FORNECEDORES A PAGAR: 70.000; </a:t>
            </a:r>
          </a:p>
          <a:p>
            <a:pPr algn="just" marL="0" indent="0" lvl="0">
              <a:lnSpc>
                <a:spcPts val="3600"/>
              </a:lnSpc>
            </a:pP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IMOBILIZADO: 130.000; </a:t>
            </a:r>
          </a:p>
          <a:p>
            <a:pPr algn="just" marL="0" indent="0" lvl="0">
              <a:lnSpc>
                <a:spcPts val="3600"/>
              </a:lnSpc>
            </a:pP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REALIZÁVEL A LONGO PRAZO: 170.000.</a:t>
            </a:r>
          </a:p>
          <a:p>
            <a:pPr algn="just" marL="0" indent="0" lvl="0">
              <a:lnSpc>
                <a:spcPts val="3600"/>
              </a:lnSpc>
            </a:pPr>
          </a:p>
          <a:p>
            <a:pPr algn="just" marL="0" indent="0" lvl="0">
              <a:lnSpc>
                <a:spcPts val="3600"/>
              </a:lnSpc>
            </a:pP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CONSIDERANDO APENAS OS SALDOS DESSAS CONTAS, A LIQUIDEZ CORRENTE APROXIMADA DA SOCIEDADE EMPRESÁRIA EM 31/12/2023 FOI:</a:t>
            </a:r>
          </a:p>
          <a:p>
            <a:pPr algn="just" marL="0" indent="0" lvl="0">
              <a:lnSpc>
                <a:spcPts val="3600"/>
              </a:lnSpc>
            </a:pP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-268580" y="0"/>
            <a:ext cx="18556580" cy="1594831"/>
          </a:xfrm>
          <a:prstGeom prst="rect">
            <a:avLst/>
          </a:prstGeom>
          <a:solidFill>
            <a:srgbClr val="48B281"/>
          </a:solidFill>
        </p:spPr>
      </p:sp>
      <p:sp>
        <p:nvSpPr>
          <p:cNvPr name="TextBox 3" id="3"/>
          <p:cNvSpPr txBox="true"/>
          <p:nvPr/>
        </p:nvSpPr>
        <p:spPr>
          <a:xfrm rot="0">
            <a:off x="3226503" y="302116"/>
            <a:ext cx="11566415" cy="9906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08"/>
              </a:lnSpc>
            </a:pPr>
            <a:r>
              <a:rPr lang="en-US" b="true" sz="6506" spc="-130">
                <a:solidFill>
                  <a:srgbClr val="000000"/>
                </a:solidFill>
                <a:latin typeface="Antonio Bold"/>
                <a:ea typeface="Antonio Bold"/>
                <a:cs typeface="Antonio Bold"/>
                <a:sym typeface="Antonio Bold"/>
              </a:rPr>
              <a:t>Questão 03 -  CFC 2024.1 - RESOLUÇÃO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521701" y="2246215"/>
            <a:ext cx="16027193" cy="64670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600"/>
              </a:lnSpc>
            </a:pP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A) </a:t>
            </a: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1,14.        </a:t>
            </a:r>
          </a:p>
          <a:p>
            <a:pPr algn="l" marL="0" indent="0" lvl="0">
              <a:lnSpc>
                <a:spcPts val="3600"/>
              </a:lnSpc>
            </a:pP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B) 1,23.       </a:t>
            </a:r>
          </a:p>
          <a:p>
            <a:pPr algn="l" marL="0" indent="0" lvl="0">
              <a:lnSpc>
                <a:spcPts val="3600"/>
              </a:lnSpc>
            </a:pP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C) 1,43</a:t>
            </a:r>
            <a:r>
              <a:rPr lang="en-US" sz="3000" spc="-60">
                <a:solidFill>
                  <a:srgbClr val="48B2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</a:t>
            </a:r>
          </a:p>
          <a:p>
            <a:pPr algn="l" marL="0" indent="0" lvl="0">
              <a:lnSpc>
                <a:spcPts val="3600"/>
              </a:lnSpc>
            </a:pP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D) 1,82</a:t>
            </a:r>
          </a:p>
          <a:p>
            <a:pPr algn="l" marL="0" indent="0" lvl="0">
              <a:lnSpc>
                <a:spcPts val="3600"/>
              </a:lnSpc>
            </a:pPr>
          </a:p>
          <a:p>
            <a:pPr algn="l" marL="0" indent="0" lvl="0">
              <a:lnSpc>
                <a:spcPts val="3600"/>
              </a:lnSpc>
            </a:pPr>
            <a:r>
              <a:rPr lang="en-US" b="true" sz="3000" spc="-6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LIQUIDEZ CORRENTE: ATIVO CIRCULANDO/PASSIVO CIRCULANTE</a:t>
            </a:r>
          </a:p>
          <a:p>
            <a:pPr algn="l" marL="0" indent="0" lvl="0">
              <a:lnSpc>
                <a:spcPts val="3600"/>
              </a:lnSpc>
            </a:pPr>
          </a:p>
          <a:p>
            <a:pPr algn="l" marL="0" indent="0" lvl="0">
              <a:lnSpc>
                <a:spcPts val="3600"/>
              </a:lnSpc>
            </a:pP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ATIVO CIRCULANTE: </a:t>
            </a:r>
          </a:p>
          <a:p>
            <a:pPr algn="l" marL="0" indent="0" lvl="0">
              <a:lnSpc>
                <a:spcPts val="3600"/>
              </a:lnSpc>
            </a:pP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DISPONIBILIDADES: 80.000</a:t>
            </a:r>
          </a:p>
          <a:p>
            <a:pPr algn="l" marL="0" indent="0" lvl="0">
              <a:lnSpc>
                <a:spcPts val="3600"/>
              </a:lnSpc>
            </a:pP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ESTOQUES: 20.000</a:t>
            </a:r>
          </a:p>
          <a:p>
            <a:pPr algn="l" marL="0" indent="0" lvl="0">
              <a:lnSpc>
                <a:spcPts val="3600"/>
              </a:lnSpc>
            </a:pPr>
          </a:p>
          <a:p>
            <a:pPr algn="l" marL="0" indent="0" lvl="0">
              <a:lnSpc>
                <a:spcPts val="3600"/>
              </a:lnSpc>
            </a:pP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LIQUIDEZ CORRENTE: 100.000/70.000</a:t>
            </a:r>
          </a:p>
          <a:p>
            <a:pPr algn="l" marL="0" indent="0" lvl="0">
              <a:lnSpc>
                <a:spcPts val="3600"/>
              </a:lnSpc>
            </a:pPr>
            <a:r>
              <a:rPr lang="en-US" b="true" sz="3000" spc="-6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LIQUIDEZ CORRENTE: 1,43</a:t>
            </a:r>
          </a:p>
          <a:p>
            <a:pPr algn="l" marL="0" indent="0" lvl="0">
              <a:lnSpc>
                <a:spcPts val="3600"/>
              </a:lnSpc>
            </a:pPr>
          </a:p>
        </p:txBody>
      </p:sp>
      <p:sp>
        <p:nvSpPr>
          <p:cNvPr name="TextBox 5" id="5"/>
          <p:cNvSpPr txBox="true"/>
          <p:nvPr/>
        </p:nvSpPr>
        <p:spPr>
          <a:xfrm rot="0">
            <a:off x="6953698" y="5436900"/>
            <a:ext cx="8469899" cy="11428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200"/>
              </a:lnSpc>
            </a:pPr>
            <a:r>
              <a:rPr lang="en-US" sz="3500" spc="-7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Passivo Circulante:</a:t>
            </a:r>
          </a:p>
          <a:p>
            <a:pPr algn="l" marL="0" indent="0" lvl="0">
              <a:lnSpc>
                <a:spcPts val="4200"/>
              </a:lnSpc>
            </a:pPr>
            <a:r>
              <a:rPr lang="en-US" sz="3500" spc="-7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Fornecedores a pagar: 70.000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-268580" y="0"/>
            <a:ext cx="18556580" cy="1594831"/>
          </a:xfrm>
          <a:prstGeom prst="rect">
            <a:avLst/>
          </a:prstGeom>
          <a:solidFill>
            <a:srgbClr val="48B281"/>
          </a:solidFill>
        </p:spPr>
      </p:sp>
      <p:sp>
        <p:nvSpPr>
          <p:cNvPr name="TextBox 3" id="3"/>
          <p:cNvSpPr txBox="true"/>
          <p:nvPr/>
        </p:nvSpPr>
        <p:spPr>
          <a:xfrm rot="0">
            <a:off x="3226503" y="302116"/>
            <a:ext cx="11566415" cy="9906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08"/>
              </a:lnSpc>
            </a:pPr>
            <a:r>
              <a:rPr lang="en-US" b="true" sz="6506" spc="-130">
                <a:solidFill>
                  <a:srgbClr val="000000"/>
                </a:solidFill>
                <a:latin typeface="Antonio Bold"/>
                <a:ea typeface="Antonio Bold"/>
                <a:cs typeface="Antonio Bold"/>
                <a:sym typeface="Antonio Bold"/>
              </a:rPr>
              <a:t>Questão 03 -  CFC 2024.1 - RESOLUÇÃO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389391" y="2312370"/>
            <a:ext cx="17085673" cy="60099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CONSIDERANDO APENAS OS SALDOS DESSAS CONTAS, A LIQUIDEZ CORRENTE APROXIMADA DA SOCIEDADE EMPRESÁRIA EM 31/12/2023 FOI:</a:t>
            </a:r>
          </a:p>
          <a:p>
            <a:pPr algn="l">
              <a:lnSpc>
                <a:spcPts val="3600"/>
              </a:lnSpc>
            </a:pPr>
          </a:p>
          <a:p>
            <a:pPr algn="l" marL="0" indent="0" lvl="0">
              <a:lnSpc>
                <a:spcPts val="3600"/>
              </a:lnSpc>
            </a:pP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A) </a:t>
            </a: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1,14.       </a:t>
            </a:r>
          </a:p>
          <a:p>
            <a:pPr algn="l" marL="0" indent="0" lvl="0">
              <a:lnSpc>
                <a:spcPts val="3600"/>
              </a:lnSpc>
            </a:pP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algn="l" marL="0" indent="0" lvl="0">
              <a:lnSpc>
                <a:spcPts val="3600"/>
              </a:lnSpc>
            </a:pP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B) 1,23.   </a:t>
            </a:r>
          </a:p>
          <a:p>
            <a:pPr algn="l" marL="0" indent="0" lvl="0">
              <a:lnSpc>
                <a:spcPts val="3600"/>
              </a:lnSpc>
            </a:pP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</a:p>
          <a:p>
            <a:pPr algn="l" marL="0" indent="0" lvl="0">
              <a:lnSpc>
                <a:spcPts val="3600"/>
              </a:lnSpc>
            </a:pPr>
            <a:r>
              <a:rPr lang="en-US" sz="3000" spc="-60">
                <a:solidFill>
                  <a:srgbClr val="48B2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C) 1,43.  </a:t>
            </a: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algn="l" marL="0" indent="0" lvl="0">
              <a:lnSpc>
                <a:spcPts val="3600"/>
              </a:lnSpc>
            </a:pP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</a:p>
          <a:p>
            <a:pPr algn="l" marL="0" indent="0" lvl="0">
              <a:lnSpc>
                <a:spcPts val="3600"/>
              </a:lnSpc>
            </a:pP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D) 1,82</a:t>
            </a:r>
          </a:p>
          <a:p>
            <a:pPr algn="l" marL="0" indent="0" lvl="0">
              <a:lnSpc>
                <a:spcPts val="3600"/>
              </a:lnSpc>
            </a:pPr>
          </a:p>
          <a:p>
            <a:pPr algn="l" marL="0" indent="0" lvl="0">
              <a:lnSpc>
                <a:spcPts val="3600"/>
              </a:lnSpc>
            </a:pPr>
          </a:p>
          <a:p>
            <a:pPr algn="l" marL="0" indent="0" lvl="0">
              <a:lnSpc>
                <a:spcPts val="3600"/>
              </a:lnSpc>
            </a:pP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-268580" y="0"/>
            <a:ext cx="18556580" cy="1594831"/>
          </a:xfrm>
          <a:prstGeom prst="rect">
            <a:avLst/>
          </a:prstGeom>
          <a:solidFill>
            <a:srgbClr val="48B281"/>
          </a:solidFill>
        </p:spPr>
      </p:sp>
      <p:sp>
        <p:nvSpPr>
          <p:cNvPr name="TextBox 3" id="3"/>
          <p:cNvSpPr txBox="true"/>
          <p:nvPr/>
        </p:nvSpPr>
        <p:spPr>
          <a:xfrm rot="0">
            <a:off x="881771" y="1847850"/>
            <a:ext cx="17430947" cy="82858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860"/>
              </a:lnSpc>
            </a:pPr>
            <a:r>
              <a:rPr lang="en-US" sz="3216" spc="-64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</a:t>
            </a:r>
            <a:r>
              <a:rPr lang="en-US" sz="3216" spc="-64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31/12/2023, UM SUPERMERCADO APRESENTAVA OS SEGUINTES SALDOS EM SEU BALANÇO PATRIMONIAL</a:t>
            </a:r>
            <a:r>
              <a:rPr lang="en-US" sz="3216" spc="-64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</a:p>
          <a:p>
            <a:pPr algn="l" marL="0" indent="0" lvl="0">
              <a:lnSpc>
                <a:spcPts val="3860"/>
              </a:lnSpc>
            </a:pPr>
          </a:p>
          <a:p>
            <a:pPr algn="l" marL="0" indent="0" lvl="0">
              <a:lnSpc>
                <a:spcPts val="3600"/>
              </a:lnSpc>
            </a:pPr>
          </a:p>
          <a:p>
            <a:pPr algn="l" marL="0" indent="0" lvl="0">
              <a:lnSpc>
                <a:spcPts val="3860"/>
              </a:lnSpc>
            </a:pPr>
          </a:p>
          <a:p>
            <a:pPr algn="l" marL="0" indent="0" lvl="0">
              <a:lnSpc>
                <a:spcPts val="3860"/>
              </a:lnSpc>
            </a:pPr>
          </a:p>
          <a:p>
            <a:pPr algn="l" marL="0" indent="0" lvl="0">
              <a:lnSpc>
                <a:spcPts val="3860"/>
              </a:lnSpc>
            </a:pPr>
          </a:p>
          <a:p>
            <a:pPr algn="l" marL="0" indent="0" lvl="0">
              <a:lnSpc>
                <a:spcPts val="3860"/>
              </a:lnSpc>
            </a:pPr>
          </a:p>
          <a:p>
            <a:pPr algn="l" marL="0" indent="0" lvl="0">
              <a:lnSpc>
                <a:spcPts val="3860"/>
              </a:lnSpc>
            </a:pPr>
          </a:p>
          <a:p>
            <a:pPr algn="l" marL="0" indent="0" lvl="0">
              <a:lnSpc>
                <a:spcPts val="3860"/>
              </a:lnSpc>
            </a:pPr>
          </a:p>
          <a:p>
            <a:pPr algn="l" marL="0" indent="0" lvl="0">
              <a:lnSpc>
                <a:spcPts val="3860"/>
              </a:lnSpc>
            </a:pPr>
          </a:p>
          <a:p>
            <a:pPr algn="l" marL="0" indent="0" lvl="0">
              <a:lnSpc>
                <a:spcPts val="3860"/>
              </a:lnSpc>
            </a:pPr>
          </a:p>
          <a:p>
            <a:pPr algn="l" marL="0" indent="0" lvl="0">
              <a:lnSpc>
                <a:spcPts val="3860"/>
              </a:lnSpc>
            </a:pPr>
          </a:p>
          <a:p>
            <a:pPr algn="l" marL="0" indent="0" lvl="0">
              <a:lnSpc>
                <a:spcPts val="3860"/>
              </a:lnSpc>
            </a:pPr>
          </a:p>
          <a:p>
            <a:pPr algn="l" marL="0" indent="0" lvl="0">
              <a:lnSpc>
                <a:spcPts val="3860"/>
              </a:lnSpc>
            </a:pPr>
          </a:p>
          <a:p>
            <a:pPr algn="l" marL="0" indent="0" lvl="0">
              <a:lnSpc>
                <a:spcPts val="3860"/>
              </a:lnSpc>
            </a:pPr>
          </a:p>
          <a:p>
            <a:pPr algn="l" marL="0" indent="0" lvl="0">
              <a:lnSpc>
                <a:spcPts val="3860"/>
              </a:lnSpc>
            </a:pPr>
            <a:r>
              <a:rPr lang="en-US" sz="3216" spc="-64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LIQUIDEZ IMEDIATA DO SUPERMERCADO EM 31/12/2023 FOI DE: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1603710" y="3129406"/>
            <a:ext cx="14091859" cy="6128894"/>
          </a:xfrm>
          <a:custGeom>
            <a:avLst/>
            <a:gdLst/>
            <a:ahLst/>
            <a:cxnLst/>
            <a:rect r="r" b="b" t="t" l="l"/>
            <a:pathLst>
              <a:path h="6128894" w="14091859">
                <a:moveTo>
                  <a:pt x="0" y="0"/>
                </a:moveTo>
                <a:lnTo>
                  <a:pt x="14091859" y="0"/>
                </a:lnTo>
                <a:lnTo>
                  <a:pt x="14091859" y="6128894"/>
                </a:lnTo>
                <a:lnTo>
                  <a:pt x="0" y="61288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-1041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4184291" y="302116"/>
            <a:ext cx="8702012" cy="990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08"/>
              </a:lnSpc>
            </a:pPr>
            <a:r>
              <a:rPr lang="en-US" b="true" sz="6506" spc="-130">
                <a:solidFill>
                  <a:srgbClr val="000000"/>
                </a:solidFill>
                <a:latin typeface="Antonio Bold"/>
                <a:ea typeface="Antonio Bold"/>
                <a:cs typeface="Antonio Bold"/>
                <a:sym typeface="Antonio Bold"/>
              </a:rPr>
              <a:t>Questão 04 -  CFC 2024.2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-268580" y="0"/>
            <a:ext cx="18556580" cy="1594831"/>
          </a:xfrm>
          <a:prstGeom prst="rect">
            <a:avLst/>
          </a:prstGeom>
          <a:solidFill>
            <a:srgbClr val="48B281"/>
          </a:solidFill>
        </p:spPr>
      </p:sp>
      <p:sp>
        <p:nvSpPr>
          <p:cNvPr name="TextBox 3" id="3"/>
          <p:cNvSpPr txBox="true"/>
          <p:nvPr/>
        </p:nvSpPr>
        <p:spPr>
          <a:xfrm rot="0">
            <a:off x="3226503" y="302116"/>
            <a:ext cx="11566415" cy="9906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08"/>
              </a:lnSpc>
            </a:pPr>
            <a:r>
              <a:rPr lang="en-US" b="true" sz="6506" spc="-130">
                <a:solidFill>
                  <a:srgbClr val="000000"/>
                </a:solidFill>
                <a:latin typeface="Antonio Bold"/>
                <a:ea typeface="Antonio Bold"/>
                <a:cs typeface="Antonio Bold"/>
                <a:sym typeface="Antonio Bold"/>
              </a:rPr>
              <a:t>Questão 04 -  CFC 2024.2 - RESOLUÇÃO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554778" y="2102945"/>
            <a:ext cx="16027193" cy="69242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600"/>
              </a:lnSpc>
            </a:pP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A) 0</a:t>
            </a: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,71</a:t>
            </a:r>
          </a:p>
          <a:p>
            <a:pPr algn="l" marL="0" indent="0" lvl="0">
              <a:lnSpc>
                <a:spcPts val="3600"/>
              </a:lnSpc>
            </a:pP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B) 1,00</a:t>
            </a:r>
          </a:p>
          <a:p>
            <a:pPr algn="l" marL="0" indent="0" lvl="0">
              <a:lnSpc>
                <a:spcPts val="3600"/>
              </a:lnSpc>
            </a:pP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C) 1,</a:t>
            </a: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29</a:t>
            </a:r>
          </a:p>
          <a:p>
            <a:pPr algn="l" marL="0" indent="0" lvl="0">
              <a:lnSpc>
                <a:spcPts val="3600"/>
              </a:lnSpc>
            </a:pP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D) 0,25</a:t>
            </a:r>
          </a:p>
          <a:p>
            <a:pPr algn="l" marL="0" indent="0" lvl="0">
              <a:lnSpc>
                <a:spcPts val="3600"/>
              </a:lnSpc>
            </a:pPr>
          </a:p>
          <a:p>
            <a:pPr algn="l" marL="0" indent="0" lvl="0">
              <a:lnSpc>
                <a:spcPts val="3600"/>
              </a:lnSpc>
            </a:pPr>
            <a:r>
              <a:rPr lang="en-US" b="true" sz="3000" spc="-6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LIQUIDEZ IMEDIATA = DISPONIBILIDADES / PASSIVO CIRCULANTE</a:t>
            </a:r>
          </a:p>
          <a:p>
            <a:pPr algn="l" marL="0" indent="0" lvl="0">
              <a:lnSpc>
                <a:spcPts val="3600"/>
              </a:lnSpc>
            </a:pPr>
          </a:p>
          <a:p>
            <a:pPr algn="l" marL="0" indent="0" lvl="0">
              <a:lnSpc>
                <a:spcPts val="3600"/>
              </a:lnSpc>
            </a:pP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DISPONIBILIDADES: 50.000</a:t>
            </a:r>
          </a:p>
          <a:p>
            <a:pPr algn="l" marL="0" indent="0" lvl="0">
              <a:lnSpc>
                <a:spcPts val="3600"/>
              </a:lnSpc>
            </a:pPr>
          </a:p>
          <a:p>
            <a:pPr algn="l" marL="0" indent="0" lvl="0">
              <a:lnSpc>
                <a:spcPts val="3600"/>
              </a:lnSpc>
            </a:pP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PASSIVO CIRCULANTE:</a:t>
            </a:r>
          </a:p>
          <a:p>
            <a:pPr algn="l" marL="0" indent="0" lvl="0">
              <a:lnSpc>
                <a:spcPts val="3600"/>
              </a:lnSpc>
            </a:pP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FORNECEDORES: 70.000</a:t>
            </a:r>
          </a:p>
          <a:p>
            <a:pPr algn="l" marL="0" indent="0" lvl="0">
              <a:lnSpc>
                <a:spcPts val="3600"/>
              </a:lnSpc>
            </a:pPr>
          </a:p>
          <a:p>
            <a:pPr algn="l" marL="0" indent="0" lvl="0">
              <a:lnSpc>
                <a:spcPts val="3600"/>
              </a:lnSpc>
            </a:pP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LIQUIDEZ IMEDIATA: 50.000/70.000</a:t>
            </a:r>
          </a:p>
          <a:p>
            <a:pPr algn="l" marL="0" indent="0" lvl="0">
              <a:lnSpc>
                <a:spcPts val="3600"/>
              </a:lnSpc>
            </a:pPr>
            <a:r>
              <a:rPr lang="en-US" b="true" sz="3000" spc="-6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LIQUIDEZ IMEDIATA: 0,71</a:t>
            </a:r>
          </a:p>
          <a:p>
            <a:pPr algn="l" marL="0" indent="0" lvl="0">
              <a:lnSpc>
                <a:spcPts val="3600"/>
              </a:lnSpc>
            </a:pP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-268580" y="0"/>
            <a:ext cx="18556580" cy="1594831"/>
          </a:xfrm>
          <a:prstGeom prst="rect">
            <a:avLst/>
          </a:prstGeom>
          <a:solidFill>
            <a:srgbClr val="48B281"/>
          </a:solidFill>
        </p:spPr>
      </p:sp>
      <p:sp>
        <p:nvSpPr>
          <p:cNvPr name="TextBox 3" id="3"/>
          <p:cNvSpPr txBox="true"/>
          <p:nvPr/>
        </p:nvSpPr>
        <p:spPr>
          <a:xfrm rot="0">
            <a:off x="3226503" y="302116"/>
            <a:ext cx="11566415" cy="990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08"/>
              </a:lnSpc>
            </a:pPr>
            <a:r>
              <a:rPr lang="en-US" b="true" sz="6506" spc="-130">
                <a:solidFill>
                  <a:srgbClr val="000000"/>
                </a:solidFill>
                <a:latin typeface="Antonio Bold"/>
                <a:ea typeface="Antonio Bold"/>
                <a:cs typeface="Antonio Bold"/>
                <a:sym typeface="Antonio Bold"/>
              </a:rPr>
              <a:t>Questão 04 -  CFC 2024.2 - RESOLUÇÃO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554778" y="2102945"/>
            <a:ext cx="16027193" cy="50955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LIQUIDEZ IMEDIATA DO SUPERMERCADO EM 31/12/2023 FOI DE:</a:t>
            </a:r>
          </a:p>
          <a:p>
            <a:pPr algn="l">
              <a:lnSpc>
                <a:spcPts val="3600"/>
              </a:lnSpc>
            </a:pPr>
          </a:p>
          <a:p>
            <a:pPr algn="l" marL="0" indent="0" lvl="0">
              <a:lnSpc>
                <a:spcPts val="3600"/>
              </a:lnSpc>
            </a:pPr>
            <a:r>
              <a:rPr lang="en-US" sz="3000" spc="-60">
                <a:solidFill>
                  <a:srgbClr val="48B2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A) 0</a:t>
            </a:r>
            <a:r>
              <a:rPr lang="en-US" sz="3000" spc="-60">
                <a:solidFill>
                  <a:srgbClr val="48B2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,71</a:t>
            </a:r>
          </a:p>
          <a:p>
            <a:pPr algn="l" marL="0" indent="0" lvl="0">
              <a:lnSpc>
                <a:spcPts val="3600"/>
              </a:lnSpc>
            </a:pPr>
          </a:p>
          <a:p>
            <a:pPr algn="l" marL="0" indent="0" lvl="0">
              <a:lnSpc>
                <a:spcPts val="3600"/>
              </a:lnSpc>
            </a:pP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B) 1,00</a:t>
            </a:r>
          </a:p>
          <a:p>
            <a:pPr algn="l" marL="0" indent="0" lvl="0">
              <a:lnSpc>
                <a:spcPts val="3600"/>
              </a:lnSpc>
            </a:pPr>
          </a:p>
          <a:p>
            <a:pPr algn="l" marL="0" indent="0" lvl="0">
              <a:lnSpc>
                <a:spcPts val="3600"/>
              </a:lnSpc>
            </a:pP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C) 1,</a:t>
            </a: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29</a:t>
            </a:r>
          </a:p>
          <a:p>
            <a:pPr algn="l" marL="0" indent="0" lvl="0">
              <a:lnSpc>
                <a:spcPts val="3600"/>
              </a:lnSpc>
            </a:pPr>
          </a:p>
          <a:p>
            <a:pPr algn="l" marL="0" indent="0" lvl="0">
              <a:lnSpc>
                <a:spcPts val="3600"/>
              </a:lnSpc>
            </a:pP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D) 0,25</a:t>
            </a:r>
          </a:p>
          <a:p>
            <a:pPr algn="l" marL="0" indent="0" lvl="0">
              <a:lnSpc>
                <a:spcPts val="3600"/>
              </a:lnSpc>
            </a:pPr>
          </a:p>
          <a:p>
            <a:pPr algn="l" marL="0" indent="0" lvl="0">
              <a:lnSpc>
                <a:spcPts val="3600"/>
              </a:lnSpc>
            </a:pP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006265" y="-1248745"/>
            <a:ext cx="13313729" cy="13313729"/>
            <a:chOff x="0" y="0"/>
            <a:chExt cx="6350000" cy="6350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48B281"/>
            </a:solidFill>
          </p:spPr>
        </p:sp>
      </p:grpSp>
      <p:sp>
        <p:nvSpPr>
          <p:cNvPr name="TextBox 4" id="4"/>
          <p:cNvSpPr txBox="true"/>
          <p:nvPr/>
        </p:nvSpPr>
        <p:spPr>
          <a:xfrm rot="0">
            <a:off x="5394929" y="3117453"/>
            <a:ext cx="9523348" cy="63207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50"/>
              </a:lnSpc>
            </a:pPr>
          </a:p>
          <a:p>
            <a:pPr algn="l">
              <a:lnSpc>
                <a:spcPts val="3850"/>
              </a:lnSpc>
            </a:pPr>
          </a:p>
          <a:p>
            <a:pPr algn="l" marL="755651" indent="-377825" lvl="1">
              <a:lnSpc>
                <a:spcPts val="3850"/>
              </a:lnSpc>
              <a:buFont typeface="Arial"/>
              <a:buChar char="•"/>
            </a:pPr>
            <a:r>
              <a:rPr lang="en-US" sz="3500" spc="-157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AISHA RAYANE </a:t>
            </a:r>
          </a:p>
          <a:p>
            <a:pPr algn="l">
              <a:lnSpc>
                <a:spcPts val="3850"/>
              </a:lnSpc>
            </a:pPr>
          </a:p>
          <a:p>
            <a:pPr algn="l" marL="755651" indent="-377825" lvl="1">
              <a:lnSpc>
                <a:spcPts val="3850"/>
              </a:lnSpc>
              <a:buFont typeface="Arial"/>
              <a:buChar char="•"/>
            </a:pPr>
            <a:r>
              <a:rPr lang="en-US" sz="3500" spc="-157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ALINE REGINA</a:t>
            </a:r>
          </a:p>
          <a:p>
            <a:pPr algn="l">
              <a:lnSpc>
                <a:spcPts val="3850"/>
              </a:lnSpc>
            </a:pPr>
          </a:p>
          <a:p>
            <a:pPr algn="l" marL="755651" indent="-377825" lvl="1">
              <a:lnSpc>
                <a:spcPts val="3850"/>
              </a:lnSpc>
              <a:buFont typeface="Arial"/>
              <a:buChar char="•"/>
            </a:pPr>
            <a:r>
              <a:rPr lang="en-US" sz="3500" spc="-157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ANA CLÁUDIA </a:t>
            </a:r>
          </a:p>
          <a:p>
            <a:pPr algn="l">
              <a:lnSpc>
                <a:spcPts val="3850"/>
              </a:lnSpc>
            </a:pPr>
          </a:p>
          <a:p>
            <a:pPr algn="l" marL="755651" indent="-377825" lvl="1">
              <a:lnSpc>
                <a:spcPts val="3850"/>
              </a:lnSpc>
              <a:buFont typeface="Arial"/>
              <a:buChar char="•"/>
            </a:pPr>
            <a:r>
              <a:rPr lang="en-US" sz="3500" spc="-157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ANDERSON HENRIQUE</a:t>
            </a:r>
          </a:p>
          <a:p>
            <a:pPr algn="l">
              <a:lnSpc>
                <a:spcPts val="3850"/>
              </a:lnSpc>
            </a:pPr>
          </a:p>
          <a:p>
            <a:pPr algn="l" marL="755651" indent="-377825" lvl="1">
              <a:lnSpc>
                <a:spcPts val="3850"/>
              </a:lnSpc>
              <a:buFont typeface="Arial"/>
              <a:buChar char="•"/>
            </a:pPr>
            <a:r>
              <a:rPr lang="en-US" sz="3500" spc="-157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EDVAN FERREIRA</a:t>
            </a:r>
          </a:p>
          <a:p>
            <a:pPr algn="l">
              <a:lnSpc>
                <a:spcPts val="3850"/>
              </a:lnSpc>
            </a:pPr>
          </a:p>
          <a:p>
            <a:pPr algn="l" marL="755651" indent="-377825" lvl="1">
              <a:lnSpc>
                <a:spcPts val="3850"/>
              </a:lnSpc>
              <a:buFont typeface="Arial"/>
              <a:buChar char="•"/>
            </a:pPr>
            <a:r>
              <a:rPr lang="en-US" sz="3500" spc="-157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KARLA VANESSA 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4033867" y="1076325"/>
            <a:ext cx="10220265" cy="17049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600"/>
              </a:lnSpc>
            </a:pPr>
            <a:r>
              <a:rPr lang="en-US" b="true" sz="6000" spc="-270">
                <a:solidFill>
                  <a:srgbClr val="000000"/>
                </a:solidFill>
                <a:latin typeface="Antonio Bold"/>
                <a:ea typeface="Antonio Bold"/>
                <a:cs typeface="Antonio Bold"/>
                <a:sym typeface="Antonio Bold"/>
              </a:rPr>
              <a:t>GRUPO ANÁLISE DAS DEMONSTRAÇÕES CONTÁBEIS: INTEGRANTES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-268580" y="0"/>
            <a:ext cx="18556580" cy="1594831"/>
          </a:xfrm>
          <a:prstGeom prst="rect">
            <a:avLst/>
          </a:prstGeom>
          <a:solidFill>
            <a:srgbClr val="48B281"/>
          </a:solidFill>
        </p:spPr>
      </p:sp>
      <p:sp>
        <p:nvSpPr>
          <p:cNvPr name="TextBox 3" id="3"/>
          <p:cNvSpPr txBox="true"/>
          <p:nvPr/>
        </p:nvSpPr>
        <p:spPr>
          <a:xfrm rot="0">
            <a:off x="4184291" y="302116"/>
            <a:ext cx="8702012" cy="990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08"/>
              </a:lnSpc>
            </a:pPr>
            <a:r>
              <a:rPr lang="en-US" b="true" sz="6506" spc="-130">
                <a:solidFill>
                  <a:srgbClr val="000000"/>
                </a:solidFill>
                <a:latin typeface="Antonio Bold"/>
                <a:ea typeface="Antonio Bold"/>
                <a:cs typeface="Antonio Bold"/>
                <a:sym typeface="Antonio Bold"/>
              </a:rPr>
              <a:t>Questão 05 -  CFC 2023.1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485392" y="2239237"/>
            <a:ext cx="17317215" cy="69153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4650"/>
              </a:lnSpc>
            </a:pP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CIA. MATRACA DESEJA PARTICIPAR DE UM PREGÃO ESTADUAL; UM DOS REQUISITOS DE HABILITAÇÃO EXIGIDO DOS CONCORRENTES É QUE APRESENTEM ÍNDICE DE LIQUIDEZ CORRENTE MÍNIMO DE 1,20 NO ENCERRAMENTO DO ÚLTIMO EXERCÍCIO SOCIAL. O CONTADOR VERIFICAVA O ÚLTIMO BALANÇO PATRIMONIAL E CONSTATA QUE A CIA. MATRACA</a:t>
            </a: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ERA FINANCIADA POR CAPITAIS DE TERCEIROS NO VALOR DE R$ 475.000,00, SENDO 40% DESSE MONTANTE VENCÍVEL ATÉ O ENCERRAMENTO DO EXERCÍCIO SOCIAL SUBSEQUENTE. NA MESMA DATA, O ATIVO TOTAL IMPORTAVA EM R$ 825.000,00, E TRÊS QUARTOS DESSE VALOR ERA ATIVO NÃO CIRCULANTE. CONSIDERANDO AS INFORMAÇÕES DISPONIBILIZADAS, É POSSÍVEL CONCLUIR QUE O ÍNDICE DE LIQUIDEZ CORRENTE DA CIA. MATRACA NA DATA DO BALANÇO ERA</a:t>
            </a:r>
          </a:p>
          <a:p>
            <a:pPr algn="l" marL="0" indent="0" lvl="0">
              <a:lnSpc>
                <a:spcPts val="3600"/>
              </a:lnSpc>
            </a:pPr>
          </a:p>
          <a:p>
            <a:pPr algn="l" marL="0" indent="0" lvl="0">
              <a:lnSpc>
                <a:spcPts val="3600"/>
              </a:lnSpc>
            </a:pP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-268580" y="0"/>
            <a:ext cx="18556580" cy="1594831"/>
          </a:xfrm>
          <a:prstGeom prst="rect">
            <a:avLst/>
          </a:prstGeom>
          <a:solidFill>
            <a:srgbClr val="48B281"/>
          </a:solidFill>
        </p:spPr>
      </p:sp>
      <p:sp>
        <p:nvSpPr>
          <p:cNvPr name="TextBox 3" id="3"/>
          <p:cNvSpPr txBox="true"/>
          <p:nvPr/>
        </p:nvSpPr>
        <p:spPr>
          <a:xfrm rot="0">
            <a:off x="2638405" y="302116"/>
            <a:ext cx="13011190" cy="9906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08"/>
              </a:lnSpc>
            </a:pPr>
            <a:r>
              <a:rPr lang="en-US" b="true" sz="6506" spc="-130">
                <a:solidFill>
                  <a:srgbClr val="000000"/>
                </a:solidFill>
                <a:latin typeface="Antonio Bold"/>
                <a:ea typeface="Antonio Bold"/>
                <a:cs typeface="Antonio Bold"/>
                <a:sym typeface="Antonio Bold"/>
              </a:rPr>
              <a:t>Questão 05 - CFC 2023.1 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397634" y="2484557"/>
            <a:ext cx="17492732" cy="50955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A) 1,50 E A EMPRESA CUMPRIA OS REQUISITOS DO PREGÃO. </a:t>
            </a:r>
          </a:p>
          <a:p>
            <a:pPr algn="l">
              <a:lnSpc>
                <a:spcPts val="3600"/>
              </a:lnSpc>
            </a:pPr>
          </a:p>
          <a:p>
            <a:pPr algn="l">
              <a:lnSpc>
                <a:spcPts val="3600"/>
              </a:lnSpc>
            </a:pP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B) </a:t>
            </a: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0,92 E</a:t>
            </a: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</a:t>
            </a: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</a:t>
            </a: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</a:t>
            </a: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</a:t>
            </a: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</a:t>
            </a: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 </a:t>
            </a: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Ã</a:t>
            </a: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 </a:t>
            </a: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CUMPRI</a:t>
            </a: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O</a:t>
            </a: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EQU</a:t>
            </a: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</a:t>
            </a: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ITO</a:t>
            </a: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</a:t>
            </a: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 </a:t>
            </a: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</a:t>
            </a: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GÃ</a:t>
            </a: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</a:t>
            </a: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algn="l">
              <a:lnSpc>
                <a:spcPts val="3600"/>
              </a:lnSpc>
            </a:pPr>
          </a:p>
          <a:p>
            <a:pPr algn="l">
              <a:lnSpc>
                <a:spcPts val="3600"/>
              </a:lnSpc>
            </a:pP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C) APROXIMADAMENTE 1,08 E A EMPRESA NÃO CUMPRIA OS REQUISITOS DO PREGÃO </a:t>
            </a:r>
          </a:p>
          <a:p>
            <a:pPr algn="l">
              <a:lnSpc>
                <a:spcPts val="3600"/>
              </a:lnSpc>
            </a:pPr>
          </a:p>
          <a:p>
            <a:pPr algn="l">
              <a:lnSpc>
                <a:spcPts val="3600"/>
              </a:lnSpc>
            </a:pP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D) SUPERIOR A 1,20, O QUE FAZ COM QUE A EMPRESA CUMPRA O REQUISITO PARA HABILITAÇÃO.</a:t>
            </a:r>
          </a:p>
          <a:p>
            <a:pPr algn="l">
              <a:lnSpc>
                <a:spcPts val="3600"/>
              </a:lnSpc>
            </a:pPr>
          </a:p>
          <a:p>
            <a:pPr algn="l">
              <a:lnSpc>
                <a:spcPts val="3600"/>
              </a:lnSpc>
            </a:pPr>
          </a:p>
          <a:p>
            <a:pPr algn="l" marL="0" indent="0" lvl="0">
              <a:lnSpc>
                <a:spcPts val="3600"/>
              </a:lnSpc>
            </a:pP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-268580" y="0"/>
            <a:ext cx="18556580" cy="1594831"/>
          </a:xfrm>
          <a:prstGeom prst="rect">
            <a:avLst/>
          </a:prstGeom>
          <a:solidFill>
            <a:srgbClr val="48B281"/>
          </a:solidFill>
        </p:spPr>
      </p:sp>
      <p:sp>
        <p:nvSpPr>
          <p:cNvPr name="TextBox 3" id="3"/>
          <p:cNvSpPr txBox="true"/>
          <p:nvPr/>
        </p:nvSpPr>
        <p:spPr>
          <a:xfrm rot="0">
            <a:off x="2638405" y="302116"/>
            <a:ext cx="13011190" cy="9906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08"/>
              </a:lnSpc>
            </a:pPr>
            <a:r>
              <a:rPr lang="en-US" b="true" sz="6506" spc="-130">
                <a:solidFill>
                  <a:srgbClr val="000000"/>
                </a:solidFill>
                <a:latin typeface="Antonio Bold"/>
                <a:ea typeface="Antonio Bold"/>
                <a:cs typeface="Antonio Bold"/>
                <a:sym typeface="Antonio Bold"/>
              </a:rPr>
              <a:t>Questão 05 - CFC 2023.1 - RESOLUÇÃO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579086" y="2683022"/>
            <a:ext cx="16680214" cy="5552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CAPITAL DE TERCEIROS (PASSIVO EXIGÍVEL) = R$ 475.000,00</a:t>
            </a:r>
          </a:p>
          <a:p>
            <a:pPr algn="l">
              <a:lnSpc>
                <a:spcPts val="3600"/>
              </a:lnSpc>
            </a:pP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SENDO QUE 40% É CIRCULANTE, OU SEJA:</a:t>
            </a:r>
          </a:p>
          <a:p>
            <a:pPr algn="l">
              <a:lnSpc>
                <a:spcPts val="3600"/>
              </a:lnSpc>
            </a:pP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PC = R$ 190.000,00</a:t>
            </a:r>
          </a:p>
          <a:p>
            <a:pPr algn="l">
              <a:lnSpc>
                <a:spcPts val="3600"/>
              </a:lnSpc>
            </a:pPr>
          </a:p>
          <a:p>
            <a:pPr algn="l">
              <a:lnSpc>
                <a:spcPts val="3600"/>
              </a:lnSpc>
            </a:pP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ATIVO TOTAL É DE R$ 825.000,00</a:t>
            </a:r>
          </a:p>
          <a:p>
            <a:pPr algn="l">
              <a:lnSpc>
                <a:spcPts val="3600"/>
              </a:lnSpc>
            </a:pP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SENDO QUE SOMENTE 1/4 DELE É CIRCULANTE, LOGO:</a:t>
            </a:r>
          </a:p>
          <a:p>
            <a:pPr algn="l">
              <a:lnSpc>
                <a:spcPts val="3600"/>
              </a:lnSpc>
            </a:pP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AC= R$ 206.250,00</a:t>
            </a:r>
          </a:p>
          <a:p>
            <a:pPr algn="l">
              <a:lnSpc>
                <a:spcPts val="3600"/>
              </a:lnSpc>
            </a:pPr>
          </a:p>
          <a:p>
            <a:pPr algn="l">
              <a:lnSpc>
                <a:spcPts val="3600"/>
              </a:lnSpc>
            </a:pP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LIQUIDEZ CORRENTE = AC / PC</a:t>
            </a:r>
          </a:p>
          <a:p>
            <a:pPr algn="l">
              <a:lnSpc>
                <a:spcPts val="3600"/>
              </a:lnSpc>
            </a:pP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LIQUIDEZ CORRENTE = 206.250 / 190.000</a:t>
            </a:r>
          </a:p>
          <a:p>
            <a:pPr algn="l">
              <a:lnSpc>
                <a:spcPts val="3600"/>
              </a:lnSpc>
            </a:pP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LIQUIDEZ CORRENTE = 1,08</a:t>
            </a:r>
          </a:p>
          <a:p>
            <a:pPr algn="l" marL="0" indent="0" lvl="0">
              <a:lnSpc>
                <a:spcPts val="3600"/>
              </a:lnSpc>
            </a:pPr>
          </a:p>
        </p:txBody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-268580" y="0"/>
            <a:ext cx="18556580" cy="1594831"/>
          </a:xfrm>
          <a:prstGeom prst="rect">
            <a:avLst/>
          </a:prstGeom>
          <a:solidFill>
            <a:srgbClr val="48B281"/>
          </a:solidFill>
        </p:spPr>
      </p:sp>
      <p:sp>
        <p:nvSpPr>
          <p:cNvPr name="TextBox 3" id="3"/>
          <p:cNvSpPr txBox="true"/>
          <p:nvPr/>
        </p:nvSpPr>
        <p:spPr>
          <a:xfrm rot="0">
            <a:off x="2638405" y="302116"/>
            <a:ext cx="13011190" cy="9906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08"/>
              </a:lnSpc>
            </a:pPr>
            <a:r>
              <a:rPr lang="en-US" b="true" sz="6506" spc="-130">
                <a:solidFill>
                  <a:srgbClr val="000000"/>
                </a:solidFill>
                <a:latin typeface="Antonio Bold"/>
                <a:ea typeface="Antonio Bold"/>
                <a:cs typeface="Antonio Bold"/>
                <a:sym typeface="Antonio Bold"/>
              </a:rPr>
              <a:t>Questão 05 - CFC 2023.1 - RESOLUÇÃO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397634" y="3146107"/>
            <a:ext cx="17492732" cy="50955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A) 1,50 E A EMPRESA CUMPRIA OS REQUISITOS DO PREGÃO. </a:t>
            </a:r>
          </a:p>
          <a:p>
            <a:pPr algn="l">
              <a:lnSpc>
                <a:spcPts val="3600"/>
              </a:lnSpc>
            </a:pPr>
          </a:p>
          <a:p>
            <a:pPr algn="l">
              <a:lnSpc>
                <a:spcPts val="3600"/>
              </a:lnSpc>
            </a:pP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B) </a:t>
            </a: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0,92 E</a:t>
            </a: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</a:t>
            </a: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</a:t>
            </a: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</a:t>
            </a: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</a:t>
            </a: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</a:t>
            </a: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 </a:t>
            </a: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Ã</a:t>
            </a: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 </a:t>
            </a: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CUMPRI</a:t>
            </a: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O</a:t>
            </a: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EQU</a:t>
            </a: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</a:t>
            </a: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ITO</a:t>
            </a: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</a:t>
            </a: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 </a:t>
            </a: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</a:t>
            </a: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GÃ</a:t>
            </a: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</a:t>
            </a: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algn="l">
              <a:lnSpc>
                <a:spcPts val="3600"/>
              </a:lnSpc>
            </a:pPr>
          </a:p>
          <a:p>
            <a:pPr algn="l">
              <a:lnSpc>
                <a:spcPts val="3600"/>
              </a:lnSpc>
            </a:pPr>
            <a:r>
              <a:rPr lang="en-US" sz="3000" spc="-60">
                <a:solidFill>
                  <a:srgbClr val="48B2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C) APROXIMADAMENTE 1,08 E A EMPRESA NÃO CUMPRIA OS REQUISITOS DO PREGÃO </a:t>
            </a:r>
          </a:p>
          <a:p>
            <a:pPr algn="l">
              <a:lnSpc>
                <a:spcPts val="3600"/>
              </a:lnSpc>
            </a:pPr>
          </a:p>
          <a:p>
            <a:pPr algn="l">
              <a:lnSpc>
                <a:spcPts val="3600"/>
              </a:lnSpc>
            </a:pP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D) SUPERIOR A 1,20, O QUE FAZ COM QUE A EMPRESA CUMPRA O REQUISITO PARA HABILITAÇÃO.</a:t>
            </a:r>
          </a:p>
          <a:p>
            <a:pPr algn="l">
              <a:lnSpc>
                <a:spcPts val="3600"/>
              </a:lnSpc>
            </a:pPr>
          </a:p>
          <a:p>
            <a:pPr algn="l">
              <a:lnSpc>
                <a:spcPts val="3600"/>
              </a:lnSpc>
            </a:pPr>
          </a:p>
          <a:p>
            <a:pPr algn="l" marL="0" indent="0" lvl="0">
              <a:lnSpc>
                <a:spcPts val="3600"/>
              </a:lnSpc>
            </a:pPr>
          </a:p>
        </p:txBody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-268580" y="0"/>
            <a:ext cx="18556580" cy="1594831"/>
          </a:xfrm>
          <a:prstGeom prst="rect">
            <a:avLst/>
          </a:prstGeom>
          <a:solidFill>
            <a:srgbClr val="48B281"/>
          </a:solidFill>
        </p:spPr>
      </p:sp>
      <p:sp>
        <p:nvSpPr>
          <p:cNvPr name="Freeform 3" id="3"/>
          <p:cNvSpPr/>
          <p:nvPr/>
        </p:nvSpPr>
        <p:spPr>
          <a:xfrm flipH="false" flipV="false" rot="0">
            <a:off x="1028700" y="3870453"/>
            <a:ext cx="12801051" cy="5387847"/>
          </a:xfrm>
          <a:custGeom>
            <a:avLst/>
            <a:gdLst/>
            <a:ahLst/>
            <a:cxnLst/>
            <a:rect r="r" b="b" t="t" l="l"/>
            <a:pathLst>
              <a:path h="5387847" w="12801051">
                <a:moveTo>
                  <a:pt x="0" y="0"/>
                </a:moveTo>
                <a:lnTo>
                  <a:pt x="12801051" y="0"/>
                </a:lnTo>
                <a:lnTo>
                  <a:pt x="12801051" y="5387847"/>
                </a:lnTo>
                <a:lnTo>
                  <a:pt x="0" y="538784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4184291" y="302116"/>
            <a:ext cx="8702012" cy="990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08"/>
              </a:lnSpc>
            </a:pPr>
            <a:r>
              <a:rPr lang="en-US" b="true" sz="6506" spc="-130">
                <a:solidFill>
                  <a:srgbClr val="000000"/>
                </a:solidFill>
                <a:latin typeface="Antonio Bold"/>
                <a:ea typeface="Antonio Bold"/>
                <a:cs typeface="Antonio Bold"/>
                <a:sym typeface="Antonio Bold"/>
              </a:rPr>
              <a:t>Questão 06 -  ENADE 2018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521701" y="1838325"/>
            <a:ext cx="16737599" cy="18953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600"/>
              </a:lnSpc>
            </a:pP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TABELA 1, APRESENTAM-SE ALGU</a:t>
            </a: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NS VALORES APURADOS NAS DEMONSTRAÇÕES CONTÁBEIS DE DETERMINADA EMPRESA NOS ANOS DE 2016 E 2017</a:t>
            </a:r>
          </a:p>
          <a:p>
            <a:pPr algn="l" marL="0" indent="0" lvl="0">
              <a:lnSpc>
                <a:spcPts val="3600"/>
              </a:lnSpc>
            </a:pPr>
          </a:p>
          <a:p>
            <a:pPr algn="l" marL="0" indent="0" lvl="0">
              <a:lnSpc>
                <a:spcPts val="3600"/>
              </a:lnSpc>
            </a:pPr>
          </a:p>
        </p:txBody>
      </p: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-268580" y="-128005"/>
            <a:ext cx="18556580" cy="1594831"/>
          </a:xfrm>
          <a:prstGeom prst="rect">
            <a:avLst/>
          </a:prstGeom>
          <a:solidFill>
            <a:srgbClr val="48B281"/>
          </a:solidFill>
        </p:spPr>
      </p:sp>
      <p:sp>
        <p:nvSpPr>
          <p:cNvPr name="Freeform 3" id="3"/>
          <p:cNvSpPr/>
          <p:nvPr/>
        </p:nvSpPr>
        <p:spPr>
          <a:xfrm flipH="false" flipV="false" rot="0">
            <a:off x="521701" y="2645235"/>
            <a:ext cx="11453317" cy="3307288"/>
          </a:xfrm>
          <a:custGeom>
            <a:avLst/>
            <a:gdLst/>
            <a:ahLst/>
            <a:cxnLst/>
            <a:rect r="r" b="b" t="t" l="l"/>
            <a:pathLst>
              <a:path h="3307288" w="11453317">
                <a:moveTo>
                  <a:pt x="0" y="0"/>
                </a:moveTo>
                <a:lnTo>
                  <a:pt x="11453317" y="0"/>
                </a:lnTo>
                <a:lnTo>
                  <a:pt x="11453317" y="3307288"/>
                </a:lnTo>
                <a:lnTo>
                  <a:pt x="0" y="330728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4271346" y="174111"/>
            <a:ext cx="8702012" cy="990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08"/>
              </a:lnSpc>
            </a:pPr>
            <a:r>
              <a:rPr lang="en-US" b="true" sz="6506" spc="-130">
                <a:solidFill>
                  <a:srgbClr val="000000"/>
                </a:solidFill>
                <a:latin typeface="Antonio Bold"/>
                <a:ea typeface="Antonio Bold"/>
                <a:cs typeface="Antonio Bold"/>
                <a:sym typeface="Antonio Bold"/>
              </a:rPr>
              <a:t>Questão 06 -  ENADE 2018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521701" y="1664214"/>
            <a:ext cx="16737599" cy="18953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600"/>
              </a:lnSpc>
            </a:pP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TABELA 1, APRESENTAM-SE ALGU</a:t>
            </a: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NS VALORES APURADOS NAS DEMONSTRAÇÕES CONTÁBEIS DE DETERMINADA EMPRESA NOS ANOS DE 2016 E 2017</a:t>
            </a:r>
          </a:p>
          <a:p>
            <a:pPr algn="l" marL="0" indent="0" lvl="0">
              <a:lnSpc>
                <a:spcPts val="3600"/>
              </a:lnSpc>
            </a:pPr>
          </a:p>
          <a:p>
            <a:pPr algn="l" marL="0" indent="0" lvl="0">
              <a:lnSpc>
                <a:spcPts val="3600"/>
              </a:lnSpc>
            </a:pPr>
          </a:p>
        </p:txBody>
      </p:sp>
      <p:sp>
        <p:nvSpPr>
          <p:cNvPr name="TextBox 6" id="6"/>
          <p:cNvSpPr txBox="true"/>
          <p:nvPr/>
        </p:nvSpPr>
        <p:spPr>
          <a:xfrm rot="0">
            <a:off x="506837" y="6065693"/>
            <a:ext cx="17005747" cy="32668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 B</a:t>
            </a: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ASE NAS TABELAS APRESENTADAS, AVALIE AS AFIRMAÇÕES A SEGUIR. </a:t>
            </a:r>
          </a:p>
          <a:p>
            <a:pPr algn="l" marL="0" indent="0" lvl="0">
              <a:lnSpc>
                <a:spcPts val="3600"/>
              </a:lnSpc>
            </a:pP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I. O AUMENTO DAS VENDAS DA EMPRESA EXPLICA O AUMENTO NO ÍNDICE DE MARGEM LÍQUIDA. II. O AUME</a:t>
            </a: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NTO NOS VALORES APURADOS PELO CAPITAL PRÓPRIO EXPLICA O AUMENTO NO ÍNDICE DE LIQUIDEZ CORRENTE. </a:t>
            </a:r>
          </a:p>
          <a:p>
            <a:pPr algn="l" marL="0" indent="0" lvl="0">
              <a:lnSpc>
                <a:spcPts val="3600"/>
              </a:lnSpc>
            </a:pP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III. A DIMINUIÇÃO DAS DÍVIDAS DE LONGO PRAZO EXPLICA A DIMINUIÇÃO NO ÍNDICE DE PARTICIPAÇÃO NO CAPITAL DE TERCEIROS. É CORRETO O QUE SE AFIRMA EM: </a:t>
            </a:r>
          </a:p>
          <a:p>
            <a:pPr algn="l" marL="0" indent="0" lvl="0">
              <a:lnSpc>
                <a:spcPts val="3600"/>
              </a:lnSpc>
            </a:pP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A) I, APENAS.    B) II, APENAS.     C) I E III, APENAS.     D) II E III, APENAS.    E) I, II E III. </a:t>
            </a:r>
          </a:p>
        </p:txBody>
      </p:sp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-268580" y="0"/>
            <a:ext cx="18556580" cy="1594831"/>
          </a:xfrm>
          <a:prstGeom prst="rect">
            <a:avLst/>
          </a:prstGeom>
          <a:solidFill>
            <a:srgbClr val="48B281"/>
          </a:solidFill>
        </p:spPr>
      </p:sp>
      <p:sp>
        <p:nvSpPr>
          <p:cNvPr name="TextBox 3" id="3"/>
          <p:cNvSpPr txBox="true"/>
          <p:nvPr/>
        </p:nvSpPr>
        <p:spPr>
          <a:xfrm rot="0">
            <a:off x="2638405" y="302116"/>
            <a:ext cx="13011190" cy="9906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08"/>
              </a:lnSpc>
            </a:pPr>
            <a:r>
              <a:rPr lang="en-US" b="true" sz="6506" spc="-130">
                <a:solidFill>
                  <a:srgbClr val="000000"/>
                </a:solidFill>
                <a:latin typeface="Antonio Bold"/>
                <a:ea typeface="Antonio Bold"/>
                <a:cs typeface="Antonio Bold"/>
                <a:sym typeface="Antonio Bold"/>
              </a:rPr>
              <a:t>Questão 06 - ENADE 2018 - RESOLUÇÃO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383509" y="4618359"/>
            <a:ext cx="16875791" cy="18953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3600"/>
              </a:lnSpc>
            </a:pP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SOBRE AS APURAÇÕES CONTÁBEIS DE UMA DETERMINADA EMPRESA, O CRESCIMENTO DAS VENDAS EXPLICA A ALTA DA MARGEM DE LUCRO LÍQUIDO, ALÉM DA REDUÇÃO DA DÍVIDA DE LONGO PRAZO EXPLICAR A BAIXA NA PARTICIPAÇÃO DE CAPITAL DE TERCEIROS.</a:t>
            </a:r>
          </a:p>
        </p:txBody>
      </p:sp>
    </p:spTree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-268580" y="0"/>
            <a:ext cx="18556580" cy="1594831"/>
          </a:xfrm>
          <a:prstGeom prst="rect">
            <a:avLst/>
          </a:prstGeom>
          <a:solidFill>
            <a:srgbClr val="48B281"/>
          </a:solidFill>
        </p:spPr>
      </p:sp>
      <p:sp>
        <p:nvSpPr>
          <p:cNvPr name="TextBox 3" id="3"/>
          <p:cNvSpPr txBox="true"/>
          <p:nvPr/>
        </p:nvSpPr>
        <p:spPr>
          <a:xfrm rot="0">
            <a:off x="2638405" y="302116"/>
            <a:ext cx="13011190" cy="9906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08"/>
              </a:lnSpc>
            </a:pPr>
            <a:r>
              <a:rPr lang="en-US" b="true" sz="6506" spc="-130">
                <a:solidFill>
                  <a:srgbClr val="000000"/>
                </a:solidFill>
                <a:latin typeface="Antonio Bold"/>
                <a:ea typeface="Antonio Bold"/>
                <a:cs typeface="Antonio Bold"/>
                <a:sym typeface="Antonio Bold"/>
              </a:rPr>
              <a:t>Questão 06 - ENADE 2018 - RESOLUÇÃO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397634" y="2547694"/>
            <a:ext cx="17492732" cy="41812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A) I, APENAS.</a:t>
            </a:r>
          </a:p>
          <a:p>
            <a:pPr algn="l">
              <a:lnSpc>
                <a:spcPts val="3600"/>
              </a:lnSpc>
            </a:pPr>
          </a:p>
          <a:p>
            <a:pPr algn="l">
              <a:lnSpc>
                <a:spcPts val="3600"/>
              </a:lnSpc>
            </a:pPr>
            <a:r>
              <a:rPr lang="en-US" sz="3000" spc="-60">
                <a:solidFill>
                  <a:srgbClr val="F7BC0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B) II, APENAS. </a:t>
            </a:r>
          </a:p>
          <a:p>
            <a:pPr algn="l">
              <a:lnSpc>
                <a:spcPts val="3600"/>
              </a:lnSpc>
            </a:pPr>
          </a:p>
          <a:p>
            <a:pPr algn="l">
              <a:lnSpc>
                <a:spcPts val="3600"/>
              </a:lnSpc>
            </a:pPr>
            <a:r>
              <a:rPr lang="en-US" sz="3000" spc="-60">
                <a:solidFill>
                  <a:srgbClr val="48B2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C) I E III, APENAS.</a:t>
            </a:r>
            <a:r>
              <a:rPr lang="en-US" sz="3000" spc="-60">
                <a:solidFill>
                  <a:srgbClr val="F7BC0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algn="l">
              <a:lnSpc>
                <a:spcPts val="3600"/>
              </a:lnSpc>
            </a:pPr>
          </a:p>
          <a:p>
            <a:pPr algn="l">
              <a:lnSpc>
                <a:spcPts val="3600"/>
              </a:lnSpc>
            </a:pP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D) II E III, APENAS. </a:t>
            </a:r>
          </a:p>
          <a:p>
            <a:pPr algn="l">
              <a:lnSpc>
                <a:spcPts val="3600"/>
              </a:lnSpc>
            </a:pPr>
          </a:p>
          <a:p>
            <a:pPr algn="l" marL="0" indent="0" lvl="0">
              <a:lnSpc>
                <a:spcPts val="3600"/>
              </a:lnSpc>
            </a:pP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E) I, II E III. </a:t>
            </a:r>
          </a:p>
        </p:txBody>
      </p:sp>
    </p:spTree>
  </p:cSld>
  <p:clrMapOvr>
    <a:masterClrMapping/>
  </p:clrMapOvr>
</p:sld>
</file>

<file path=ppt/slides/slide2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-268580" y="0"/>
            <a:ext cx="18556580" cy="1594831"/>
          </a:xfrm>
          <a:prstGeom prst="rect">
            <a:avLst/>
          </a:prstGeom>
          <a:solidFill>
            <a:srgbClr val="48B281"/>
          </a:solidFill>
        </p:spPr>
      </p:sp>
      <p:sp>
        <p:nvSpPr>
          <p:cNvPr name="Freeform 3" id="3"/>
          <p:cNvSpPr/>
          <p:nvPr/>
        </p:nvSpPr>
        <p:spPr>
          <a:xfrm flipH="false" flipV="false" rot="0">
            <a:off x="665061" y="1594831"/>
            <a:ext cx="16594239" cy="8442319"/>
          </a:xfrm>
          <a:custGeom>
            <a:avLst/>
            <a:gdLst/>
            <a:ahLst/>
            <a:cxnLst/>
            <a:rect r="r" b="b" t="t" l="l"/>
            <a:pathLst>
              <a:path h="8442319" w="16594239">
                <a:moveTo>
                  <a:pt x="0" y="0"/>
                </a:moveTo>
                <a:lnTo>
                  <a:pt x="16594239" y="0"/>
                </a:lnTo>
                <a:lnTo>
                  <a:pt x="16594239" y="8442319"/>
                </a:lnTo>
                <a:lnTo>
                  <a:pt x="0" y="844231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2638405" y="302116"/>
            <a:ext cx="13011190" cy="990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08"/>
              </a:lnSpc>
            </a:pPr>
            <a:r>
              <a:rPr lang="en-US" b="true" sz="6506" spc="-130">
                <a:solidFill>
                  <a:srgbClr val="000000"/>
                </a:solidFill>
                <a:latin typeface="Antonio Bold"/>
                <a:ea typeface="Antonio Bold"/>
                <a:cs typeface="Antonio Bold"/>
                <a:sym typeface="Antonio Bold"/>
              </a:rPr>
              <a:t>Questão 08 - ENADE 2018</a:t>
            </a:r>
          </a:p>
        </p:txBody>
      </p:sp>
    </p:spTree>
  </p:cSld>
  <p:clrMapOvr>
    <a:masterClrMapping/>
  </p:clrMapOvr>
</p:sld>
</file>

<file path=ppt/slides/slide29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-268580" y="0"/>
            <a:ext cx="18556580" cy="1594831"/>
          </a:xfrm>
          <a:prstGeom prst="rect">
            <a:avLst/>
          </a:prstGeom>
          <a:solidFill>
            <a:srgbClr val="48B281"/>
          </a:solidFill>
        </p:spPr>
      </p:sp>
      <p:sp>
        <p:nvSpPr>
          <p:cNvPr name="TextBox 3" id="3"/>
          <p:cNvSpPr txBox="true"/>
          <p:nvPr/>
        </p:nvSpPr>
        <p:spPr>
          <a:xfrm rot="0">
            <a:off x="2638405" y="302116"/>
            <a:ext cx="13011190" cy="990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08"/>
              </a:lnSpc>
            </a:pPr>
            <a:r>
              <a:rPr lang="en-US" b="true" sz="6506" spc="-130">
                <a:solidFill>
                  <a:srgbClr val="000000"/>
                </a:solidFill>
                <a:latin typeface="Antonio Bold"/>
                <a:ea typeface="Antonio Bold"/>
                <a:cs typeface="Antonio Bold"/>
                <a:sym typeface="Antonio Bold"/>
              </a:rPr>
              <a:t>Questão 08 - ENADE 2018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0" y="1730783"/>
            <a:ext cx="17756621" cy="82957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600"/>
              </a:lnSpc>
            </a:pP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 BASE NA ANÁLISE VERTICAL E HORIZONTAL E NA ANÁLISE DOS INDICADORES DE LIQUIDEZ DO BALANÇO PATRIMONIAL APRESENTADO, AVALIE AS AFIRMAÇÕES A SEGUIR ACERCA DO QUE SE VERIFICA EM X9.</a:t>
            </a:r>
          </a:p>
          <a:p>
            <a:pPr algn="just">
              <a:lnSpc>
                <a:spcPts val="3600"/>
              </a:lnSpc>
            </a:pPr>
          </a:p>
          <a:p>
            <a:pPr algn="just">
              <a:lnSpc>
                <a:spcPts val="3600"/>
              </a:lnSpc>
            </a:pP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I. A CONTA DE EMPRÉSTIMOS DIMINUIU 30%.</a:t>
            </a:r>
          </a:p>
          <a:p>
            <a:pPr algn="just">
              <a:lnSpc>
                <a:spcPts val="3600"/>
              </a:lnSpc>
            </a:pP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II. O TOTAL DAS ORIGENS DE RECURSOS AUMENTOU 16,67%.</a:t>
            </a:r>
          </a:p>
          <a:p>
            <a:pPr algn="just">
              <a:lnSpc>
                <a:spcPts val="3600"/>
              </a:lnSpc>
            </a:pP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III. O CCL – CAPITAL CIRCULANTE LÍQUIDO – É DE R$ 1 500,00.</a:t>
            </a:r>
          </a:p>
          <a:p>
            <a:pPr algn="just">
              <a:lnSpc>
                <a:spcPts val="3600"/>
              </a:lnSpc>
            </a:pP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IV. O ILS – ÍNDICE DE LIQUIDEZ SECA – É DE 0,50.</a:t>
            </a:r>
          </a:p>
          <a:p>
            <a:pPr algn="just">
              <a:lnSpc>
                <a:spcPts val="3600"/>
              </a:lnSpc>
            </a:pP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V. O ILC – ÍNDICE DE LIQUIDEZ CORRENTE – É DE 1,23.</a:t>
            </a:r>
          </a:p>
          <a:p>
            <a:pPr algn="just">
              <a:lnSpc>
                <a:spcPts val="3600"/>
              </a:lnSpc>
            </a:pP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VI. O ILG – ÍNDICE DE LIQUIDEZ GERAL – É DE 0,55.</a:t>
            </a:r>
          </a:p>
          <a:p>
            <a:pPr algn="just">
              <a:lnSpc>
                <a:spcPts val="3600"/>
              </a:lnSpc>
            </a:pPr>
          </a:p>
          <a:p>
            <a:pPr algn="just">
              <a:lnSpc>
                <a:spcPts val="3600"/>
              </a:lnSpc>
            </a:pP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É CORRETO APENAS O QUE SE AFIRMA EM</a:t>
            </a:r>
          </a:p>
          <a:p>
            <a:pPr algn="just">
              <a:lnSpc>
                <a:spcPts val="3600"/>
              </a:lnSpc>
            </a:pPr>
          </a:p>
          <a:p>
            <a:pPr algn="just">
              <a:lnSpc>
                <a:spcPts val="3600"/>
              </a:lnSpc>
            </a:pP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A. I, II E VI.</a:t>
            </a:r>
          </a:p>
          <a:p>
            <a:pPr algn="just">
              <a:lnSpc>
                <a:spcPts val="3600"/>
              </a:lnSpc>
            </a:pP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B. I, III E IV.</a:t>
            </a:r>
          </a:p>
          <a:p>
            <a:pPr algn="just">
              <a:lnSpc>
                <a:spcPts val="3600"/>
              </a:lnSpc>
            </a:pP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C. II, V E VI.</a:t>
            </a:r>
          </a:p>
          <a:p>
            <a:pPr algn="just">
              <a:lnSpc>
                <a:spcPts val="3600"/>
              </a:lnSpc>
            </a:pP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D. I, III, IV E V.</a:t>
            </a:r>
          </a:p>
          <a:p>
            <a:pPr algn="just" marL="0" indent="0" lvl="0">
              <a:lnSpc>
                <a:spcPts val="3600"/>
              </a:lnSpc>
            </a:pP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E. II, III, IV, V E VI.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216020" y="0"/>
            <a:ext cx="18504020" cy="10408511"/>
          </a:xfrm>
          <a:custGeom>
            <a:avLst/>
            <a:gdLst/>
            <a:ahLst/>
            <a:cxnLst/>
            <a:rect r="r" b="b" t="t" l="l"/>
            <a:pathLst>
              <a:path h="10408511" w="18504020">
                <a:moveTo>
                  <a:pt x="0" y="0"/>
                </a:moveTo>
                <a:lnTo>
                  <a:pt x="18504020" y="0"/>
                </a:lnTo>
                <a:lnTo>
                  <a:pt x="18504020" y="10408511"/>
                </a:lnTo>
                <a:lnTo>
                  <a:pt x="0" y="1040851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-268580" y="0"/>
            <a:ext cx="18556580" cy="1594831"/>
          </a:xfrm>
          <a:prstGeom prst="rect">
            <a:avLst/>
          </a:prstGeom>
          <a:solidFill>
            <a:srgbClr val="48B281"/>
          </a:solidFill>
        </p:spPr>
      </p:sp>
      <p:sp>
        <p:nvSpPr>
          <p:cNvPr name="Freeform 3" id="3"/>
          <p:cNvSpPr/>
          <p:nvPr/>
        </p:nvSpPr>
        <p:spPr>
          <a:xfrm flipH="false" flipV="false" rot="0">
            <a:off x="1028700" y="1820746"/>
            <a:ext cx="5939334" cy="2903674"/>
          </a:xfrm>
          <a:custGeom>
            <a:avLst/>
            <a:gdLst/>
            <a:ahLst/>
            <a:cxnLst/>
            <a:rect r="r" b="b" t="t" l="l"/>
            <a:pathLst>
              <a:path h="2903674" w="5939334">
                <a:moveTo>
                  <a:pt x="0" y="0"/>
                </a:moveTo>
                <a:lnTo>
                  <a:pt x="5939334" y="0"/>
                </a:lnTo>
                <a:lnTo>
                  <a:pt x="5939334" y="2903674"/>
                </a:lnTo>
                <a:lnTo>
                  <a:pt x="0" y="290367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028700" y="4724420"/>
            <a:ext cx="5939334" cy="2392397"/>
          </a:xfrm>
          <a:custGeom>
            <a:avLst/>
            <a:gdLst/>
            <a:ahLst/>
            <a:cxnLst/>
            <a:rect r="r" b="b" t="t" l="l"/>
            <a:pathLst>
              <a:path h="2392397" w="5939334">
                <a:moveTo>
                  <a:pt x="0" y="0"/>
                </a:moveTo>
                <a:lnTo>
                  <a:pt x="5939334" y="0"/>
                </a:lnTo>
                <a:lnTo>
                  <a:pt x="5939334" y="2392397"/>
                </a:lnTo>
                <a:lnTo>
                  <a:pt x="0" y="239239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028700" y="7116817"/>
            <a:ext cx="5939334" cy="2480412"/>
          </a:xfrm>
          <a:custGeom>
            <a:avLst/>
            <a:gdLst/>
            <a:ahLst/>
            <a:cxnLst/>
            <a:rect r="r" b="b" t="t" l="l"/>
            <a:pathLst>
              <a:path h="2480412" w="5939334">
                <a:moveTo>
                  <a:pt x="0" y="0"/>
                </a:moveTo>
                <a:lnTo>
                  <a:pt x="5939334" y="0"/>
                </a:lnTo>
                <a:lnTo>
                  <a:pt x="5939334" y="2480412"/>
                </a:lnTo>
                <a:lnTo>
                  <a:pt x="0" y="248041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0404562" y="1820746"/>
            <a:ext cx="6187141" cy="2583226"/>
          </a:xfrm>
          <a:custGeom>
            <a:avLst/>
            <a:gdLst/>
            <a:ahLst/>
            <a:cxnLst/>
            <a:rect r="r" b="b" t="t" l="l"/>
            <a:pathLst>
              <a:path h="2583226" w="6187141">
                <a:moveTo>
                  <a:pt x="0" y="0"/>
                </a:moveTo>
                <a:lnTo>
                  <a:pt x="6187141" y="0"/>
                </a:lnTo>
                <a:lnTo>
                  <a:pt x="6187141" y="2583226"/>
                </a:lnTo>
                <a:lnTo>
                  <a:pt x="0" y="258322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0404562" y="4724420"/>
            <a:ext cx="6187141" cy="2575921"/>
          </a:xfrm>
          <a:custGeom>
            <a:avLst/>
            <a:gdLst/>
            <a:ahLst/>
            <a:cxnLst/>
            <a:rect r="r" b="b" t="t" l="l"/>
            <a:pathLst>
              <a:path h="2575921" w="6187141">
                <a:moveTo>
                  <a:pt x="0" y="0"/>
                </a:moveTo>
                <a:lnTo>
                  <a:pt x="6187141" y="0"/>
                </a:lnTo>
                <a:lnTo>
                  <a:pt x="6187141" y="2575921"/>
                </a:lnTo>
                <a:lnTo>
                  <a:pt x="0" y="257592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0404562" y="7624191"/>
            <a:ext cx="7644700" cy="1748725"/>
          </a:xfrm>
          <a:custGeom>
            <a:avLst/>
            <a:gdLst/>
            <a:ahLst/>
            <a:cxnLst/>
            <a:rect r="r" b="b" t="t" l="l"/>
            <a:pathLst>
              <a:path h="1748725" w="7644700">
                <a:moveTo>
                  <a:pt x="0" y="0"/>
                </a:moveTo>
                <a:lnTo>
                  <a:pt x="7644700" y="0"/>
                </a:lnTo>
                <a:lnTo>
                  <a:pt x="7644700" y="1748726"/>
                </a:lnTo>
                <a:lnTo>
                  <a:pt x="0" y="174872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2638405" y="302116"/>
            <a:ext cx="13011190" cy="9906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08"/>
              </a:lnSpc>
            </a:pPr>
            <a:r>
              <a:rPr lang="en-US" b="true" sz="6506" spc="-130">
                <a:solidFill>
                  <a:srgbClr val="000000"/>
                </a:solidFill>
                <a:latin typeface="Antonio Bold"/>
                <a:ea typeface="Antonio Bold"/>
                <a:cs typeface="Antonio Bold"/>
                <a:sym typeface="Antonio Bold"/>
              </a:rPr>
              <a:t>Questão 08 - ENADE 2018 - RESOLUÇÃO</a:t>
            </a:r>
          </a:p>
        </p:txBody>
      </p:sp>
    </p:spTree>
  </p:cSld>
  <p:clrMapOvr>
    <a:masterClrMapping/>
  </p:clrMapOvr>
</p:sld>
</file>

<file path=ppt/slides/slide31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-268580" y="0"/>
            <a:ext cx="18556580" cy="1594831"/>
          </a:xfrm>
          <a:prstGeom prst="rect">
            <a:avLst/>
          </a:prstGeom>
          <a:solidFill>
            <a:srgbClr val="48B281"/>
          </a:solidFill>
        </p:spPr>
      </p:sp>
      <p:sp>
        <p:nvSpPr>
          <p:cNvPr name="TextBox 3" id="3"/>
          <p:cNvSpPr txBox="true"/>
          <p:nvPr/>
        </p:nvSpPr>
        <p:spPr>
          <a:xfrm rot="0">
            <a:off x="2638405" y="302116"/>
            <a:ext cx="13011190" cy="9906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08"/>
              </a:lnSpc>
            </a:pPr>
            <a:r>
              <a:rPr lang="en-US" b="true" sz="6506" spc="-130">
                <a:solidFill>
                  <a:srgbClr val="000000"/>
                </a:solidFill>
                <a:latin typeface="Antonio Bold"/>
                <a:ea typeface="Antonio Bold"/>
                <a:cs typeface="Antonio Bold"/>
                <a:sym typeface="Antonio Bold"/>
              </a:rPr>
              <a:t>Questão 08 - ENADE 2018 - RESOLUÇÃO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0" y="1730783"/>
            <a:ext cx="17756621" cy="60099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600"/>
              </a:lnSpc>
            </a:pPr>
          </a:p>
          <a:p>
            <a:pPr algn="just">
              <a:lnSpc>
                <a:spcPts val="3600"/>
              </a:lnSpc>
            </a:pPr>
          </a:p>
          <a:p>
            <a:pPr algn="just">
              <a:lnSpc>
                <a:spcPts val="3600"/>
              </a:lnSpc>
            </a:pP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É CORRETO APENAS O QUE SE AFIRMA EM</a:t>
            </a:r>
          </a:p>
          <a:p>
            <a:pPr algn="just">
              <a:lnSpc>
                <a:spcPts val="3600"/>
              </a:lnSpc>
            </a:pPr>
          </a:p>
          <a:p>
            <a:pPr algn="just">
              <a:lnSpc>
                <a:spcPts val="3600"/>
              </a:lnSpc>
            </a:pP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A. I, II E VI.</a:t>
            </a:r>
          </a:p>
          <a:p>
            <a:pPr algn="just">
              <a:lnSpc>
                <a:spcPts val="3600"/>
              </a:lnSpc>
            </a:pPr>
          </a:p>
          <a:p>
            <a:pPr algn="just">
              <a:lnSpc>
                <a:spcPts val="3600"/>
              </a:lnSpc>
            </a:pPr>
            <a:r>
              <a:rPr lang="en-US" sz="3000" spc="-60">
                <a:solidFill>
                  <a:srgbClr val="48B2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B. I, III E IV.</a:t>
            </a:r>
          </a:p>
          <a:p>
            <a:pPr algn="just">
              <a:lnSpc>
                <a:spcPts val="3600"/>
              </a:lnSpc>
            </a:pPr>
          </a:p>
          <a:p>
            <a:pPr algn="just">
              <a:lnSpc>
                <a:spcPts val="3600"/>
              </a:lnSpc>
            </a:pP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C. II, V E VI.</a:t>
            </a:r>
          </a:p>
          <a:p>
            <a:pPr algn="just">
              <a:lnSpc>
                <a:spcPts val="3600"/>
              </a:lnSpc>
            </a:pPr>
          </a:p>
          <a:p>
            <a:pPr algn="just">
              <a:lnSpc>
                <a:spcPts val="3600"/>
              </a:lnSpc>
            </a:pP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D. I, III, IV E V.</a:t>
            </a:r>
          </a:p>
          <a:p>
            <a:pPr algn="just">
              <a:lnSpc>
                <a:spcPts val="3600"/>
              </a:lnSpc>
            </a:pPr>
          </a:p>
          <a:p>
            <a:pPr algn="just" marL="0" indent="0" lvl="0">
              <a:lnSpc>
                <a:spcPts val="3600"/>
              </a:lnSpc>
            </a:pP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E. II, III, IV, V E VI.</a:t>
            </a:r>
          </a:p>
        </p:txBody>
      </p:sp>
    </p:spTree>
  </p:cSld>
  <p:clrMapOvr>
    <a:masterClrMapping/>
  </p:clrMapOvr>
</p:sld>
</file>

<file path=ppt/slides/slide32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-268580" y="0"/>
            <a:ext cx="18556580" cy="1594831"/>
          </a:xfrm>
          <a:prstGeom prst="rect">
            <a:avLst/>
          </a:prstGeom>
          <a:solidFill>
            <a:srgbClr val="48B281"/>
          </a:solidFill>
        </p:spPr>
      </p:sp>
      <p:sp>
        <p:nvSpPr>
          <p:cNvPr name="TextBox 3" id="3"/>
          <p:cNvSpPr txBox="true"/>
          <p:nvPr/>
        </p:nvSpPr>
        <p:spPr>
          <a:xfrm rot="0">
            <a:off x="2638405" y="302116"/>
            <a:ext cx="13011190" cy="990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08"/>
              </a:lnSpc>
            </a:pPr>
            <a:r>
              <a:rPr lang="en-US" b="true" sz="6506" spc="-130">
                <a:solidFill>
                  <a:srgbClr val="000000"/>
                </a:solidFill>
                <a:latin typeface="Antonio Bold"/>
                <a:ea typeface="Antonio Bold"/>
                <a:cs typeface="Antonio Bold"/>
                <a:sym typeface="Antonio Bold"/>
              </a:rPr>
              <a:t>Questão 09 - CFC 2024.2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514350" y="2987727"/>
            <a:ext cx="17259300" cy="50955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 31/12/2023, O PASSIVO DE UMA SOCIEDADE EMPRESÁRIA ERA DE R$400.000, JÁ O SEU PATRIMÔNIO LÍQUIDO ERA DE R$600.000. O INDICADOR DE ENDIVIDAMENTO GERAL DA SOCIEDADE EMPRESÁRIA NA DATA ERA:</a:t>
            </a:r>
          </a:p>
          <a:p>
            <a:pPr algn="l">
              <a:lnSpc>
                <a:spcPts val="3600"/>
              </a:lnSpc>
            </a:pPr>
          </a:p>
          <a:p>
            <a:pPr algn="l">
              <a:lnSpc>
                <a:spcPts val="3600"/>
              </a:lnSpc>
            </a:pP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A) 0,33</a:t>
            </a:r>
          </a:p>
          <a:p>
            <a:pPr algn="l">
              <a:lnSpc>
                <a:spcPts val="3600"/>
              </a:lnSpc>
            </a:pPr>
          </a:p>
          <a:p>
            <a:pPr algn="l">
              <a:lnSpc>
                <a:spcPts val="3600"/>
              </a:lnSpc>
            </a:pP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B) 0,40</a:t>
            </a:r>
          </a:p>
          <a:p>
            <a:pPr algn="l">
              <a:lnSpc>
                <a:spcPts val="3600"/>
              </a:lnSpc>
            </a:pPr>
          </a:p>
          <a:p>
            <a:pPr algn="l">
              <a:lnSpc>
                <a:spcPts val="3600"/>
              </a:lnSpc>
            </a:pP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C) 0,60</a:t>
            </a:r>
          </a:p>
          <a:p>
            <a:pPr algn="l">
              <a:lnSpc>
                <a:spcPts val="3600"/>
              </a:lnSpc>
            </a:pPr>
          </a:p>
          <a:p>
            <a:pPr algn="l" marL="0" indent="0" lvl="0">
              <a:lnSpc>
                <a:spcPts val="3600"/>
              </a:lnSpc>
            </a:pP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D) 0,67</a:t>
            </a:r>
          </a:p>
        </p:txBody>
      </p:sp>
    </p:spTree>
  </p:cSld>
  <p:clrMapOvr>
    <a:masterClrMapping/>
  </p:clrMapOvr>
</p:sld>
</file>

<file path=ppt/slides/slide3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-268580" y="0"/>
            <a:ext cx="18556580" cy="1594831"/>
          </a:xfrm>
          <a:prstGeom prst="rect">
            <a:avLst/>
          </a:prstGeom>
          <a:solidFill>
            <a:srgbClr val="48B281"/>
          </a:solidFill>
        </p:spPr>
      </p:sp>
      <p:sp>
        <p:nvSpPr>
          <p:cNvPr name="Freeform 3" id="3"/>
          <p:cNvSpPr/>
          <p:nvPr/>
        </p:nvSpPr>
        <p:spPr>
          <a:xfrm flipH="false" flipV="false" rot="0">
            <a:off x="4124127" y="3415167"/>
            <a:ext cx="10039746" cy="3456667"/>
          </a:xfrm>
          <a:custGeom>
            <a:avLst/>
            <a:gdLst/>
            <a:ahLst/>
            <a:cxnLst/>
            <a:rect r="r" b="b" t="t" l="l"/>
            <a:pathLst>
              <a:path h="3456667" w="10039746">
                <a:moveTo>
                  <a:pt x="0" y="0"/>
                </a:moveTo>
                <a:lnTo>
                  <a:pt x="10039746" y="0"/>
                </a:lnTo>
                <a:lnTo>
                  <a:pt x="10039746" y="3456666"/>
                </a:lnTo>
                <a:lnTo>
                  <a:pt x="0" y="345666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2638405" y="302116"/>
            <a:ext cx="13011190" cy="990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08"/>
              </a:lnSpc>
            </a:pPr>
            <a:r>
              <a:rPr lang="en-US" b="true" sz="6506" spc="-130">
                <a:solidFill>
                  <a:srgbClr val="000000"/>
                </a:solidFill>
                <a:latin typeface="Antonio Bold"/>
                <a:ea typeface="Antonio Bold"/>
                <a:cs typeface="Antonio Bold"/>
                <a:sym typeface="Antonio Bold"/>
              </a:rPr>
              <a:t>Questão 09 - CFC 2024.2 - RESOLUÇÃO</a:t>
            </a:r>
          </a:p>
        </p:txBody>
      </p:sp>
    </p:spTree>
  </p:cSld>
  <p:clrMapOvr>
    <a:masterClrMapping/>
  </p:clrMapOvr>
</p:sld>
</file>

<file path=ppt/slides/slide34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-268580" y="0"/>
            <a:ext cx="18556580" cy="1594831"/>
          </a:xfrm>
          <a:prstGeom prst="rect">
            <a:avLst/>
          </a:prstGeom>
          <a:solidFill>
            <a:srgbClr val="48B281"/>
          </a:solidFill>
        </p:spPr>
      </p:sp>
      <p:sp>
        <p:nvSpPr>
          <p:cNvPr name="TextBox 3" id="3"/>
          <p:cNvSpPr txBox="true"/>
          <p:nvPr/>
        </p:nvSpPr>
        <p:spPr>
          <a:xfrm rot="0">
            <a:off x="2638405" y="302116"/>
            <a:ext cx="13011190" cy="990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08"/>
              </a:lnSpc>
            </a:pPr>
            <a:r>
              <a:rPr lang="en-US" b="true" sz="6506" spc="-130">
                <a:solidFill>
                  <a:srgbClr val="000000"/>
                </a:solidFill>
                <a:latin typeface="Antonio Bold"/>
                <a:ea typeface="Antonio Bold"/>
                <a:cs typeface="Antonio Bold"/>
                <a:sym typeface="Antonio Bold"/>
              </a:rPr>
              <a:t>Questão 09 - CFC 2024.2 - RESOLUÇÃO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514350" y="2562374"/>
            <a:ext cx="17259300" cy="50955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 31/12/2023, O PASSIVO DE UMA SOCIEDADE EMPRESÁRIA ERA DE R$400.000, JÁ O SEU PATRIMÔNIO LÍQUIDO ERA DE R$600.000. O INDICADOR DE ENDIVIDAMENTO GERAL DA SOCIEDADE EMPRESÁRIA NA DATA ERA:</a:t>
            </a:r>
          </a:p>
          <a:p>
            <a:pPr algn="l">
              <a:lnSpc>
                <a:spcPts val="3600"/>
              </a:lnSpc>
            </a:pPr>
          </a:p>
          <a:p>
            <a:pPr algn="l">
              <a:lnSpc>
                <a:spcPts val="3600"/>
              </a:lnSpc>
            </a:pP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A) 0,33</a:t>
            </a:r>
          </a:p>
          <a:p>
            <a:pPr algn="l">
              <a:lnSpc>
                <a:spcPts val="3600"/>
              </a:lnSpc>
            </a:pPr>
          </a:p>
          <a:p>
            <a:pPr algn="l">
              <a:lnSpc>
                <a:spcPts val="3600"/>
              </a:lnSpc>
            </a:pPr>
            <a:r>
              <a:rPr lang="en-US" sz="3000" spc="-60">
                <a:solidFill>
                  <a:srgbClr val="48B2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B) 0,40</a:t>
            </a:r>
          </a:p>
          <a:p>
            <a:pPr algn="l">
              <a:lnSpc>
                <a:spcPts val="3600"/>
              </a:lnSpc>
            </a:pPr>
          </a:p>
          <a:p>
            <a:pPr algn="l">
              <a:lnSpc>
                <a:spcPts val="3600"/>
              </a:lnSpc>
            </a:pP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C) 0,60</a:t>
            </a:r>
          </a:p>
          <a:p>
            <a:pPr algn="l">
              <a:lnSpc>
                <a:spcPts val="3600"/>
              </a:lnSpc>
            </a:pPr>
          </a:p>
          <a:p>
            <a:pPr algn="l" marL="0" indent="0" lvl="0">
              <a:lnSpc>
                <a:spcPts val="3600"/>
              </a:lnSpc>
            </a:pP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D) 0,67</a:t>
            </a:r>
          </a:p>
        </p:txBody>
      </p:sp>
    </p:spTree>
  </p:cSld>
  <p:clrMapOvr>
    <a:masterClrMapping/>
  </p:clrMapOvr>
</p:sld>
</file>

<file path=ppt/slides/slide3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-268580" y="0"/>
            <a:ext cx="18556580" cy="1594831"/>
          </a:xfrm>
          <a:prstGeom prst="rect">
            <a:avLst/>
          </a:prstGeom>
          <a:solidFill>
            <a:srgbClr val="48B281"/>
          </a:solidFill>
        </p:spPr>
      </p:sp>
      <p:sp>
        <p:nvSpPr>
          <p:cNvPr name="Freeform 3" id="3"/>
          <p:cNvSpPr/>
          <p:nvPr/>
        </p:nvSpPr>
        <p:spPr>
          <a:xfrm flipH="false" flipV="false" rot="0">
            <a:off x="2394480" y="3677291"/>
            <a:ext cx="13499039" cy="5308611"/>
          </a:xfrm>
          <a:custGeom>
            <a:avLst/>
            <a:gdLst/>
            <a:ahLst/>
            <a:cxnLst/>
            <a:rect r="r" b="b" t="t" l="l"/>
            <a:pathLst>
              <a:path h="5308611" w="13499039">
                <a:moveTo>
                  <a:pt x="0" y="0"/>
                </a:moveTo>
                <a:lnTo>
                  <a:pt x="13499040" y="0"/>
                </a:lnTo>
                <a:lnTo>
                  <a:pt x="13499040" y="5308611"/>
                </a:lnTo>
                <a:lnTo>
                  <a:pt x="0" y="530861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2638405" y="302116"/>
            <a:ext cx="13011190" cy="990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08"/>
              </a:lnSpc>
            </a:pPr>
            <a:r>
              <a:rPr lang="en-US" b="true" sz="6506" spc="-130">
                <a:solidFill>
                  <a:srgbClr val="000000"/>
                </a:solidFill>
                <a:latin typeface="Antonio Bold"/>
                <a:ea typeface="Antonio Bold"/>
                <a:cs typeface="Antonio Bold"/>
                <a:sym typeface="Antonio Bold"/>
              </a:rPr>
              <a:t>Questão 10 - CFC 2023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34083" y="2543924"/>
            <a:ext cx="18153917" cy="9810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600"/>
              </a:lnSpc>
            </a:pP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CERTA EMPRESA APRESENTOU OS SEGUINTES SALDOS NO ENCERRAMENTO DO EXERCÍCIO DE 2022:</a:t>
            </a:r>
          </a:p>
        </p:txBody>
      </p:sp>
    </p:spTree>
  </p:cSld>
  <p:clrMapOvr>
    <a:masterClrMapping/>
  </p:clrMapOvr>
</p:sld>
</file>

<file path=ppt/slides/slide36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-268580" y="0"/>
            <a:ext cx="18556580" cy="1594831"/>
          </a:xfrm>
          <a:prstGeom prst="rect">
            <a:avLst/>
          </a:prstGeom>
          <a:solidFill>
            <a:srgbClr val="48B281"/>
          </a:solidFill>
        </p:spPr>
      </p:sp>
      <p:sp>
        <p:nvSpPr>
          <p:cNvPr name="TextBox 3" id="3"/>
          <p:cNvSpPr txBox="true"/>
          <p:nvPr/>
        </p:nvSpPr>
        <p:spPr>
          <a:xfrm rot="0">
            <a:off x="2638405" y="302116"/>
            <a:ext cx="13011190" cy="990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08"/>
              </a:lnSpc>
            </a:pPr>
            <a:r>
              <a:rPr lang="en-US" b="true" sz="6506" spc="-130">
                <a:solidFill>
                  <a:srgbClr val="000000"/>
                </a:solidFill>
                <a:latin typeface="Antonio Bold"/>
                <a:ea typeface="Antonio Bold"/>
                <a:cs typeface="Antonio Bold"/>
                <a:sym typeface="Antonio Bold"/>
              </a:rPr>
              <a:t>Questão 10 - CFC 2023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561224" y="3053882"/>
            <a:ext cx="16896973" cy="46384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600"/>
              </a:lnSpc>
            </a:pP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CONSIDERANDO, EXCLUSIVAMENTE, AS INFORMAÇÕES DISPONIBILIZADAS, INFORME A COMPOSIÇÃO DO ENDIVIDAMENTO DESSA EMPRESA.</a:t>
            </a:r>
          </a:p>
          <a:p>
            <a:pPr algn="l">
              <a:lnSpc>
                <a:spcPts val="3600"/>
              </a:lnSpc>
            </a:pPr>
          </a:p>
          <a:p>
            <a:pPr algn="l">
              <a:lnSpc>
                <a:spcPts val="3600"/>
              </a:lnSpc>
            </a:pP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A) 24,43%</a:t>
            </a:r>
          </a:p>
          <a:p>
            <a:pPr algn="l">
              <a:lnSpc>
                <a:spcPts val="3600"/>
              </a:lnSpc>
            </a:pPr>
          </a:p>
          <a:p>
            <a:pPr algn="l">
              <a:lnSpc>
                <a:spcPts val="3600"/>
              </a:lnSpc>
            </a:pP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B) 32,33%</a:t>
            </a:r>
          </a:p>
          <a:p>
            <a:pPr algn="l">
              <a:lnSpc>
                <a:spcPts val="3600"/>
              </a:lnSpc>
            </a:pPr>
          </a:p>
          <a:p>
            <a:pPr algn="l">
              <a:lnSpc>
                <a:spcPts val="3600"/>
              </a:lnSpc>
            </a:pP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C) 71,85%</a:t>
            </a:r>
          </a:p>
          <a:p>
            <a:pPr algn="l">
              <a:lnSpc>
                <a:spcPts val="3600"/>
              </a:lnSpc>
            </a:pPr>
          </a:p>
          <a:p>
            <a:pPr algn="l" marL="0" indent="0" lvl="0">
              <a:lnSpc>
                <a:spcPts val="3600"/>
              </a:lnSpc>
            </a:pP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D) 74,62%</a:t>
            </a:r>
          </a:p>
        </p:txBody>
      </p:sp>
    </p:spTree>
  </p:cSld>
  <p:clrMapOvr>
    <a:masterClrMapping/>
  </p:clrMapOvr>
</p:sld>
</file>

<file path=ppt/slides/slide3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-268580" y="0"/>
            <a:ext cx="18556580" cy="1594831"/>
          </a:xfrm>
          <a:prstGeom prst="rect">
            <a:avLst/>
          </a:prstGeom>
          <a:solidFill>
            <a:srgbClr val="48B281"/>
          </a:solidFill>
        </p:spPr>
      </p:sp>
      <p:sp>
        <p:nvSpPr>
          <p:cNvPr name="Freeform 3" id="3"/>
          <p:cNvSpPr/>
          <p:nvPr/>
        </p:nvSpPr>
        <p:spPr>
          <a:xfrm flipH="false" flipV="false" rot="0">
            <a:off x="1915600" y="1979033"/>
            <a:ext cx="14456799" cy="4064367"/>
          </a:xfrm>
          <a:custGeom>
            <a:avLst/>
            <a:gdLst/>
            <a:ahLst/>
            <a:cxnLst/>
            <a:rect r="r" b="b" t="t" l="l"/>
            <a:pathLst>
              <a:path h="4064367" w="14456799">
                <a:moveTo>
                  <a:pt x="0" y="0"/>
                </a:moveTo>
                <a:lnTo>
                  <a:pt x="14456800" y="0"/>
                </a:lnTo>
                <a:lnTo>
                  <a:pt x="14456800" y="4064367"/>
                </a:lnTo>
                <a:lnTo>
                  <a:pt x="0" y="40643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2638405" y="302116"/>
            <a:ext cx="13011190" cy="990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08"/>
              </a:lnSpc>
            </a:pPr>
            <a:r>
              <a:rPr lang="en-US" b="true" sz="6506" spc="-130">
                <a:solidFill>
                  <a:srgbClr val="000000"/>
                </a:solidFill>
                <a:latin typeface="Antonio Bold"/>
                <a:ea typeface="Antonio Bold"/>
                <a:cs typeface="Antonio Bold"/>
                <a:sym typeface="Antonio Bold"/>
              </a:rPr>
              <a:t>Questão 10 - CFC 2023 - RESOLUÇÃO</a:t>
            </a:r>
          </a:p>
        </p:txBody>
      </p:sp>
    </p:spTree>
  </p:cSld>
  <p:clrMapOvr>
    <a:masterClrMapping/>
  </p:clrMapOvr>
</p:sld>
</file>

<file path=ppt/slides/slide38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-268580" y="0"/>
            <a:ext cx="18556580" cy="1594831"/>
          </a:xfrm>
          <a:prstGeom prst="rect">
            <a:avLst/>
          </a:prstGeom>
          <a:solidFill>
            <a:srgbClr val="48B281"/>
          </a:solidFill>
        </p:spPr>
      </p:sp>
      <p:sp>
        <p:nvSpPr>
          <p:cNvPr name="TextBox 3" id="3"/>
          <p:cNvSpPr txBox="true"/>
          <p:nvPr/>
        </p:nvSpPr>
        <p:spPr>
          <a:xfrm rot="0">
            <a:off x="2638405" y="302116"/>
            <a:ext cx="13011190" cy="990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08"/>
              </a:lnSpc>
            </a:pPr>
            <a:r>
              <a:rPr lang="en-US" b="true" sz="6506" spc="-130">
                <a:solidFill>
                  <a:srgbClr val="000000"/>
                </a:solidFill>
                <a:latin typeface="Antonio Bold"/>
                <a:ea typeface="Antonio Bold"/>
                <a:cs typeface="Antonio Bold"/>
                <a:sym typeface="Antonio Bold"/>
              </a:rPr>
              <a:t>Questão 10 - CFC 2023 - RESOLUÇÃO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561224" y="3086960"/>
            <a:ext cx="16896973" cy="46384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600"/>
              </a:lnSpc>
            </a:pP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CONSIDERANDO, EXCLUSIVAMENTE, AS INFORMAÇÕES DISPONIBILIZADAS, INFORME A COMPOSIÇÃO DO ENDIVIDAMENTO DESSA EMPRESA.</a:t>
            </a:r>
          </a:p>
          <a:p>
            <a:pPr algn="l">
              <a:lnSpc>
                <a:spcPts val="3600"/>
              </a:lnSpc>
            </a:pPr>
          </a:p>
          <a:p>
            <a:pPr algn="l">
              <a:lnSpc>
                <a:spcPts val="3600"/>
              </a:lnSpc>
            </a:pPr>
            <a:r>
              <a:rPr lang="en-US" sz="3000" spc="-60">
                <a:solidFill>
                  <a:srgbClr val="48B2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A) 24,43%</a:t>
            </a:r>
          </a:p>
          <a:p>
            <a:pPr algn="l">
              <a:lnSpc>
                <a:spcPts val="3600"/>
              </a:lnSpc>
            </a:pPr>
          </a:p>
          <a:p>
            <a:pPr algn="l">
              <a:lnSpc>
                <a:spcPts val="3600"/>
              </a:lnSpc>
            </a:pP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B) 32,33%</a:t>
            </a:r>
          </a:p>
          <a:p>
            <a:pPr algn="l">
              <a:lnSpc>
                <a:spcPts val="3600"/>
              </a:lnSpc>
            </a:pPr>
          </a:p>
          <a:p>
            <a:pPr algn="l">
              <a:lnSpc>
                <a:spcPts val="3600"/>
              </a:lnSpc>
            </a:pP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C) 71,85%</a:t>
            </a:r>
          </a:p>
          <a:p>
            <a:pPr algn="l">
              <a:lnSpc>
                <a:spcPts val="3600"/>
              </a:lnSpc>
            </a:pPr>
          </a:p>
          <a:p>
            <a:pPr algn="l" marL="0" indent="0" lvl="0">
              <a:lnSpc>
                <a:spcPts val="3600"/>
              </a:lnSpc>
            </a:pP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D) 74,62%</a:t>
            </a:r>
          </a:p>
        </p:txBody>
      </p:sp>
    </p:spTree>
  </p:cSld>
  <p:clrMapOvr>
    <a:masterClrMapping/>
  </p:clrMapOvr>
</p:sld>
</file>

<file path=ppt/slides/slide39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4169729" y="-5973956"/>
            <a:ext cx="13313729" cy="13313729"/>
            <a:chOff x="0" y="0"/>
            <a:chExt cx="6350000" cy="6350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48B281"/>
            </a:solidFill>
          </p:spPr>
        </p:sp>
      </p:grpSp>
      <p:sp>
        <p:nvSpPr>
          <p:cNvPr name="TextBox 4" id="4"/>
          <p:cNvSpPr txBox="true"/>
          <p:nvPr/>
        </p:nvSpPr>
        <p:spPr>
          <a:xfrm rot="0">
            <a:off x="304025" y="2485702"/>
            <a:ext cx="7436954" cy="7563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460"/>
              </a:lnSpc>
            </a:pPr>
            <a:r>
              <a:rPr lang="en-US" sz="4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ÍNDICES DE ATIVIDADE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9599316" y="782922"/>
            <a:ext cx="8106043" cy="8235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539749" indent="-269875" lvl="1">
              <a:lnSpc>
                <a:spcPts val="324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OS ÍNDICES DE ATIVIDADE EVIDENCIAM O TEMPO MÉDIO DAS OPERAÇÕES DA EMPRESA. A COMBINAÇÃO DESSES PRAZOS FORMAM OS CICLOS DA EMPRESA E PERMITEM A AVALIAÇÃO DO CAIXA.</a:t>
            </a:r>
          </a:p>
          <a:p>
            <a:pPr algn="just">
              <a:lnSpc>
                <a:spcPts val="3249"/>
              </a:lnSpc>
            </a:pPr>
          </a:p>
          <a:p>
            <a:pPr algn="just" marL="539749" indent="-269875" lvl="1">
              <a:lnSpc>
                <a:spcPts val="324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 PRAZO MÉDIO DE RECEBIMENTO DE VENDAS É A RELAÇÃO ENTRE AS DUPLICATAS A RECEBER E VENDAS TOTAIS. RENOVAÇÃO DE ESTOQUES REFERE-SE AO ESTOQUE E CUSTOS DAS VENDAS E O PAGAMENTO DE COMPRAS EVIDENCIAM OS FORNECEDORES E AS COMPRAS. </a:t>
            </a:r>
          </a:p>
          <a:p>
            <a:pPr algn="just">
              <a:lnSpc>
                <a:spcPts val="3249"/>
              </a:lnSpc>
            </a:pPr>
          </a:p>
          <a:p>
            <a:pPr algn="just" marL="539749" indent="-269875" lvl="1">
              <a:lnSpc>
                <a:spcPts val="324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 CICLO OPERACIONAL CORRESPONDE AO TEMPO TOTAL DA ENTRADA DE ESTOQUES E RECEBIMENTO DE VENDAS E O CICLO FINANCEIRO  CORRESPONDE AO CICLO OPERACIONAL MENOS O PAGAMENTO DE COMPRAS. 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189014" y="-10106560"/>
            <a:ext cx="13313729" cy="13313729"/>
            <a:chOff x="0" y="0"/>
            <a:chExt cx="6350000" cy="6350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48B281"/>
            </a:solidFill>
          </p:spPr>
        </p:sp>
      </p:grpSp>
      <p:sp>
        <p:nvSpPr>
          <p:cNvPr name="AutoShape 4" id="4"/>
          <p:cNvSpPr/>
          <p:nvPr/>
        </p:nvSpPr>
        <p:spPr>
          <a:xfrm rot="0">
            <a:off x="0" y="9584531"/>
            <a:ext cx="18288000" cy="1404938"/>
          </a:xfrm>
          <a:prstGeom prst="rect">
            <a:avLst/>
          </a:prstGeom>
          <a:solidFill>
            <a:srgbClr val="48B281"/>
          </a:solidFill>
        </p:spPr>
      </p:sp>
      <p:sp>
        <p:nvSpPr>
          <p:cNvPr name="TextBox 5" id="5"/>
          <p:cNvSpPr txBox="true"/>
          <p:nvPr/>
        </p:nvSpPr>
        <p:spPr>
          <a:xfrm rot="0">
            <a:off x="2034980" y="838172"/>
            <a:ext cx="13621798" cy="21049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399"/>
              </a:lnSpc>
            </a:pPr>
            <a:r>
              <a:rPr lang="en-US" b="true" sz="6999" spc="-139">
                <a:solidFill>
                  <a:srgbClr val="000000"/>
                </a:solidFill>
                <a:latin typeface="Antonio Bold"/>
                <a:ea typeface="Antonio Bold"/>
                <a:cs typeface="Antonio Bold"/>
                <a:sym typeface="Antonio Bold"/>
              </a:rPr>
              <a:t>OUTRAS FÓRMULAS</a:t>
            </a:r>
          </a:p>
          <a:p>
            <a:pPr algn="ctr" marL="0" indent="0" lvl="0">
              <a:lnSpc>
                <a:spcPts val="8399"/>
              </a:lnSpc>
            </a:pPr>
          </a:p>
        </p:txBody>
      </p:sp>
      <p:sp>
        <p:nvSpPr>
          <p:cNvPr name="TextBox 6" id="6"/>
          <p:cNvSpPr txBox="true"/>
          <p:nvPr/>
        </p:nvSpPr>
        <p:spPr>
          <a:xfrm rot="0">
            <a:off x="514350" y="4375179"/>
            <a:ext cx="17259300" cy="4879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539748" indent="-269874" lvl="1">
              <a:lnSpc>
                <a:spcPts val="3874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ÍNDICES DE ENDIVIDAMENTO: (PASSIVO CIRCULANTE + PASSIVO NÃO CIRCULANTE) / (ATIVO CIRCULANTE + ATIVO NÃO CIRCULANTE)</a:t>
            </a:r>
          </a:p>
          <a:p>
            <a:pPr algn="just">
              <a:lnSpc>
                <a:spcPts val="3874"/>
              </a:lnSpc>
            </a:pPr>
          </a:p>
          <a:p>
            <a:pPr algn="just" marL="539748" indent="-269874" lvl="1">
              <a:lnSpc>
                <a:spcPts val="3874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GRAU DE ENVIDIDAMENTO: (PASSIVO CIRCULANTE + PASSIVO NÃO CIRCULANTE) / PATRIMÔNIO LÍQUIDO</a:t>
            </a:r>
          </a:p>
          <a:p>
            <a:pPr algn="just">
              <a:lnSpc>
                <a:spcPts val="3874"/>
              </a:lnSpc>
            </a:pPr>
          </a:p>
          <a:p>
            <a:pPr algn="just" marL="539748" indent="-269874" lvl="1">
              <a:lnSpc>
                <a:spcPts val="3874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COMPOSIÇÃO DO ENDIVIDAMENTO: PASSIVO CIRCULANTE / (PASSIVO CIRCULANTE + PASSIVO NÃO CIRCULANTE)</a:t>
            </a:r>
          </a:p>
          <a:p>
            <a:pPr algn="just">
              <a:lnSpc>
                <a:spcPts val="3874"/>
              </a:lnSpc>
            </a:pPr>
          </a:p>
          <a:p>
            <a:pPr algn="just" marL="539748" indent="-269874" lvl="1">
              <a:lnSpc>
                <a:spcPts val="3874"/>
              </a:lnSpc>
              <a:buFont typeface="Arial"/>
              <a:buChar char="•"/>
            </a:pPr>
          </a:p>
        </p:txBody>
      </p:sp>
    </p:spTree>
  </p:cSld>
  <p:clrMapOvr>
    <a:masterClrMapping/>
  </p:clrMapOvr>
</p:sld>
</file>

<file path=ppt/slides/slide40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-268580" y="0"/>
            <a:ext cx="18556580" cy="1594831"/>
          </a:xfrm>
          <a:prstGeom prst="rect">
            <a:avLst/>
          </a:prstGeom>
          <a:solidFill>
            <a:srgbClr val="48B281"/>
          </a:solidFill>
        </p:spPr>
      </p:sp>
      <p:sp>
        <p:nvSpPr>
          <p:cNvPr name="TextBox 3" id="3"/>
          <p:cNvSpPr txBox="true"/>
          <p:nvPr/>
        </p:nvSpPr>
        <p:spPr>
          <a:xfrm rot="0">
            <a:off x="714824" y="3015020"/>
            <a:ext cx="12723927" cy="64670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600"/>
              </a:lnSpc>
            </a:pP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UM SUPERMERCADO APRESENTA OS SEGUINTES PRAZOS MÉDIOS:</a:t>
            </a:r>
          </a:p>
          <a:p>
            <a:pPr algn="just">
              <a:lnSpc>
                <a:spcPts val="3600"/>
              </a:lnSpc>
            </a:pPr>
          </a:p>
          <a:p>
            <a:pPr algn="just">
              <a:lnSpc>
                <a:spcPts val="3600"/>
              </a:lnSpc>
            </a:pP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 ESTOCAGEM: 4 DIAS.</a:t>
            </a:r>
          </a:p>
          <a:p>
            <a:pPr algn="just">
              <a:lnSpc>
                <a:spcPts val="3600"/>
              </a:lnSpc>
            </a:pP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 RECEBIMENTO DE CLIENTES: 20 DIAS. </a:t>
            </a:r>
          </a:p>
          <a:p>
            <a:pPr algn="just">
              <a:lnSpc>
                <a:spcPts val="3600"/>
              </a:lnSpc>
            </a:pP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 PAGAMENTO A FORNECEDORES: 30 DIAS.</a:t>
            </a:r>
          </a:p>
          <a:p>
            <a:pPr algn="just">
              <a:lnSpc>
                <a:spcPts val="3600"/>
              </a:lnSpc>
            </a:pPr>
          </a:p>
          <a:p>
            <a:pPr algn="just">
              <a:lnSpc>
                <a:spcPts val="3600"/>
              </a:lnSpc>
            </a:pP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 CICLO FINANCEIRO DO SUPERMERCADO É FAVORÁVEL EM: </a:t>
            </a:r>
          </a:p>
          <a:p>
            <a:pPr algn="just">
              <a:lnSpc>
                <a:spcPts val="3600"/>
              </a:lnSpc>
            </a:pPr>
          </a:p>
          <a:p>
            <a:pPr algn="just">
              <a:lnSpc>
                <a:spcPts val="3600"/>
              </a:lnSpc>
            </a:pP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A) 6 DIAS</a:t>
            </a:r>
          </a:p>
          <a:p>
            <a:pPr algn="just">
              <a:lnSpc>
                <a:spcPts val="3600"/>
              </a:lnSpc>
            </a:pP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B) 10 DIAS</a:t>
            </a:r>
          </a:p>
          <a:p>
            <a:pPr algn="just">
              <a:lnSpc>
                <a:spcPts val="3600"/>
              </a:lnSpc>
            </a:pP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C) 14 DIAS</a:t>
            </a:r>
          </a:p>
          <a:p>
            <a:pPr algn="just">
              <a:lnSpc>
                <a:spcPts val="3600"/>
              </a:lnSpc>
              <a:spcBef>
                <a:spcPct val="0"/>
              </a:spcBef>
            </a:pP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D) 24 DIAS</a:t>
            </a:r>
          </a:p>
          <a:p>
            <a:pPr algn="ctr">
              <a:lnSpc>
                <a:spcPts val="3600"/>
              </a:lnSpc>
              <a:spcBef>
                <a:spcPct val="0"/>
              </a:spcBef>
            </a:pPr>
          </a:p>
          <a:p>
            <a:pPr algn="ctr">
              <a:lnSpc>
                <a:spcPts val="3600"/>
              </a:lnSpc>
              <a:spcBef>
                <a:spcPct val="0"/>
              </a:spcBef>
            </a:pPr>
          </a:p>
        </p:txBody>
      </p:sp>
      <p:sp>
        <p:nvSpPr>
          <p:cNvPr name="TextBox 4" id="4"/>
          <p:cNvSpPr txBox="true"/>
          <p:nvPr/>
        </p:nvSpPr>
        <p:spPr>
          <a:xfrm rot="0">
            <a:off x="3180658" y="302089"/>
            <a:ext cx="12567858" cy="9906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08"/>
              </a:lnSpc>
            </a:pPr>
            <a:r>
              <a:rPr lang="en-US" b="true" sz="6506" spc="-130">
                <a:solidFill>
                  <a:srgbClr val="000000"/>
                </a:solidFill>
                <a:latin typeface="Antonio Bold"/>
                <a:ea typeface="Antonio Bold"/>
                <a:cs typeface="Antonio Bold"/>
                <a:sym typeface="Antonio Bold"/>
              </a:rPr>
              <a:t>Questão 11 - CFC 2024.1</a:t>
            </a:r>
          </a:p>
        </p:txBody>
      </p:sp>
    </p:spTree>
  </p:cSld>
  <p:clrMapOvr>
    <a:masterClrMapping/>
  </p:clrMapOvr>
</p:sld>
</file>

<file path=ppt/slides/slide41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-268580" y="0"/>
            <a:ext cx="18556580" cy="1594831"/>
          </a:xfrm>
          <a:prstGeom prst="rect">
            <a:avLst/>
          </a:prstGeom>
          <a:solidFill>
            <a:srgbClr val="48B281"/>
          </a:solidFill>
        </p:spPr>
      </p:sp>
      <p:sp>
        <p:nvSpPr>
          <p:cNvPr name="TextBox 3" id="3"/>
          <p:cNvSpPr txBox="true"/>
          <p:nvPr/>
        </p:nvSpPr>
        <p:spPr>
          <a:xfrm rot="0">
            <a:off x="1792800" y="3238049"/>
            <a:ext cx="13955715" cy="60099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CICLO OPERACIONAL: PMRE + PMRV</a:t>
            </a:r>
          </a:p>
          <a:p>
            <a:pPr algn="ctr">
              <a:lnSpc>
                <a:spcPts val="3600"/>
              </a:lnSpc>
            </a:pPr>
            <a:r>
              <a:rPr lang="en-US"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CICLO FINANCEIRO: CO - PMPF </a:t>
            </a:r>
          </a:p>
          <a:p>
            <a:pPr algn="ctr">
              <a:lnSpc>
                <a:spcPts val="3600"/>
              </a:lnSpc>
            </a:pPr>
          </a:p>
          <a:p>
            <a:pPr algn="ctr">
              <a:lnSpc>
                <a:spcPts val="3600"/>
              </a:lnSpc>
            </a:pPr>
          </a:p>
          <a:p>
            <a:pPr algn="ctr">
              <a:lnSpc>
                <a:spcPts val="3600"/>
              </a:lnSpc>
            </a:pPr>
            <a:r>
              <a:rPr lang="en-US"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CICLO FINANCEIRO: (PMRE + PMRV) - PMPC </a:t>
            </a:r>
          </a:p>
          <a:p>
            <a:pPr algn="ctr">
              <a:lnSpc>
                <a:spcPts val="3600"/>
              </a:lnSpc>
            </a:pPr>
            <a:r>
              <a:rPr lang="en-US"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CICLO FINANCEIRO: (4 + 20) - 30</a:t>
            </a:r>
          </a:p>
          <a:p>
            <a:pPr algn="ctr">
              <a:lnSpc>
                <a:spcPts val="3600"/>
              </a:lnSpc>
            </a:pPr>
            <a:r>
              <a:rPr lang="en-US"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CICLO FINANCEIRO: -6 DIAS</a:t>
            </a:r>
          </a:p>
          <a:p>
            <a:pPr algn="ctr">
              <a:lnSpc>
                <a:spcPts val="3600"/>
              </a:lnSpc>
            </a:pPr>
          </a:p>
          <a:p>
            <a:pPr algn="ctr">
              <a:lnSpc>
                <a:spcPts val="3600"/>
              </a:lnSpc>
            </a:pPr>
            <a:r>
              <a:rPr lang="en-US"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CICLO FINANCEIRO NEGATIVO É CONSIDERADO FAVORÁVEL, POIS QUER DIZER QUE A EMPRESA IRÁ CONSEGUIR PRODUZIR, VENDER E RECEBER ANTES DOS PAGAMENTOS RESPECTIVOS. </a:t>
            </a:r>
          </a:p>
          <a:p>
            <a:pPr algn="ctr">
              <a:lnSpc>
                <a:spcPts val="3600"/>
              </a:lnSpc>
            </a:pPr>
          </a:p>
          <a:p>
            <a:pPr algn="ctr">
              <a:lnSpc>
                <a:spcPts val="3600"/>
              </a:lnSpc>
              <a:spcBef>
                <a:spcPct val="0"/>
              </a:spcBef>
            </a:pPr>
          </a:p>
        </p:txBody>
      </p:sp>
      <p:sp>
        <p:nvSpPr>
          <p:cNvPr name="TextBox 4" id="4"/>
          <p:cNvSpPr txBox="true"/>
          <p:nvPr/>
        </p:nvSpPr>
        <p:spPr>
          <a:xfrm rot="0">
            <a:off x="3180658" y="292564"/>
            <a:ext cx="12567858" cy="771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b="true" sz="5000" spc="-100">
                <a:solidFill>
                  <a:srgbClr val="000000"/>
                </a:solidFill>
                <a:latin typeface="Antonio Bold"/>
                <a:ea typeface="Antonio Bold"/>
                <a:cs typeface="Antonio Bold"/>
                <a:sym typeface="Antonio Bold"/>
              </a:rPr>
              <a:t>Questão 11 - CFC- RESOLUÇÃO</a:t>
            </a:r>
          </a:p>
        </p:txBody>
      </p:sp>
    </p:spTree>
  </p:cSld>
  <p:clrMapOvr>
    <a:masterClrMapping/>
  </p:clrMapOvr>
</p:sld>
</file>

<file path=ppt/slides/slide42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-268580" y="0"/>
            <a:ext cx="18556580" cy="1594831"/>
          </a:xfrm>
          <a:prstGeom prst="rect">
            <a:avLst/>
          </a:prstGeom>
          <a:solidFill>
            <a:srgbClr val="48B281"/>
          </a:solidFill>
        </p:spPr>
      </p:sp>
      <p:sp>
        <p:nvSpPr>
          <p:cNvPr name="TextBox 3" id="3"/>
          <p:cNvSpPr txBox="true"/>
          <p:nvPr/>
        </p:nvSpPr>
        <p:spPr>
          <a:xfrm rot="0">
            <a:off x="714824" y="3015020"/>
            <a:ext cx="12723927" cy="64670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600"/>
              </a:lnSpc>
            </a:pP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UM SUPERMERCADO APRESENTA OS SEGUINTES PRAZOS MÉDIOS:</a:t>
            </a:r>
          </a:p>
          <a:p>
            <a:pPr algn="just">
              <a:lnSpc>
                <a:spcPts val="3600"/>
              </a:lnSpc>
            </a:pPr>
          </a:p>
          <a:p>
            <a:pPr algn="just">
              <a:lnSpc>
                <a:spcPts val="3600"/>
              </a:lnSpc>
            </a:pP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 ESTOCAGEM: 4 DIAS.</a:t>
            </a:r>
          </a:p>
          <a:p>
            <a:pPr algn="just">
              <a:lnSpc>
                <a:spcPts val="3600"/>
              </a:lnSpc>
            </a:pP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 RECEBIMENTO DE CLIENTES: 20 DIAS. </a:t>
            </a:r>
          </a:p>
          <a:p>
            <a:pPr algn="just">
              <a:lnSpc>
                <a:spcPts val="3600"/>
              </a:lnSpc>
            </a:pP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 PAGAMENTO A FORNECEDORES: 30 DIAS.</a:t>
            </a:r>
          </a:p>
          <a:p>
            <a:pPr algn="just">
              <a:lnSpc>
                <a:spcPts val="3600"/>
              </a:lnSpc>
            </a:pPr>
          </a:p>
          <a:p>
            <a:pPr algn="just">
              <a:lnSpc>
                <a:spcPts val="3600"/>
              </a:lnSpc>
            </a:pP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 CICLO FINANCEIRO DO SUPERMERCADO É FAVORÁVEL EM: </a:t>
            </a:r>
          </a:p>
          <a:p>
            <a:pPr algn="just">
              <a:lnSpc>
                <a:spcPts val="3600"/>
              </a:lnSpc>
            </a:pPr>
          </a:p>
          <a:p>
            <a:pPr algn="just">
              <a:lnSpc>
                <a:spcPts val="3600"/>
              </a:lnSpc>
            </a:pPr>
            <a:r>
              <a:rPr lang="en-US" sz="3000" spc="-60">
                <a:solidFill>
                  <a:srgbClr val="48B2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A) 6 DIAS</a:t>
            </a:r>
          </a:p>
          <a:p>
            <a:pPr algn="just">
              <a:lnSpc>
                <a:spcPts val="3600"/>
              </a:lnSpc>
            </a:pP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B) 10 DIAS</a:t>
            </a:r>
          </a:p>
          <a:p>
            <a:pPr algn="just">
              <a:lnSpc>
                <a:spcPts val="3600"/>
              </a:lnSpc>
            </a:pP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C) 14 DIAS</a:t>
            </a:r>
          </a:p>
          <a:p>
            <a:pPr algn="just">
              <a:lnSpc>
                <a:spcPts val="3600"/>
              </a:lnSpc>
              <a:spcBef>
                <a:spcPct val="0"/>
              </a:spcBef>
            </a:pP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D) 24 DIAS</a:t>
            </a:r>
          </a:p>
          <a:p>
            <a:pPr algn="ctr">
              <a:lnSpc>
                <a:spcPts val="3600"/>
              </a:lnSpc>
              <a:spcBef>
                <a:spcPct val="0"/>
              </a:spcBef>
            </a:pPr>
          </a:p>
          <a:p>
            <a:pPr algn="ctr">
              <a:lnSpc>
                <a:spcPts val="3600"/>
              </a:lnSpc>
              <a:spcBef>
                <a:spcPct val="0"/>
              </a:spcBef>
            </a:pPr>
          </a:p>
        </p:txBody>
      </p:sp>
      <p:sp>
        <p:nvSpPr>
          <p:cNvPr name="TextBox 4" id="4"/>
          <p:cNvSpPr txBox="true"/>
          <p:nvPr/>
        </p:nvSpPr>
        <p:spPr>
          <a:xfrm rot="0">
            <a:off x="3180658" y="302089"/>
            <a:ext cx="12567858" cy="9906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08"/>
              </a:lnSpc>
            </a:pPr>
            <a:r>
              <a:rPr lang="en-US" b="true" sz="6506" spc="-130">
                <a:solidFill>
                  <a:srgbClr val="000000"/>
                </a:solidFill>
                <a:latin typeface="Antonio Bold"/>
                <a:ea typeface="Antonio Bold"/>
                <a:cs typeface="Antonio Bold"/>
                <a:sym typeface="Antonio Bold"/>
              </a:rPr>
              <a:t>Questão 11 - CFC 2024.1 - RESOLUÇÃO </a:t>
            </a:r>
          </a:p>
        </p:txBody>
      </p:sp>
    </p:spTree>
  </p:cSld>
  <p:clrMapOvr>
    <a:masterClrMapping/>
  </p:clrMapOvr>
</p:sld>
</file>

<file path=ppt/slides/slide43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4541445" y="-9207884"/>
            <a:ext cx="13313729" cy="13313729"/>
            <a:chOff x="0" y="0"/>
            <a:chExt cx="6350000" cy="6350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48B281"/>
            </a:solidFill>
          </p:spPr>
        </p:sp>
      </p:grpSp>
      <p:sp>
        <p:nvSpPr>
          <p:cNvPr name="TextBox 4" id="4"/>
          <p:cNvSpPr txBox="true"/>
          <p:nvPr/>
        </p:nvSpPr>
        <p:spPr>
          <a:xfrm rot="0">
            <a:off x="359611" y="904875"/>
            <a:ext cx="7436954" cy="14421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460"/>
              </a:lnSpc>
            </a:pPr>
            <a:r>
              <a:rPr lang="en-US" sz="4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ALAVANCAGEM FINANCEIRA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8289053" y="645196"/>
            <a:ext cx="9853108" cy="4549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539749" indent="-269875" lvl="1">
              <a:lnSpc>
                <a:spcPts val="324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É UM RECURSO QUE VISA AUMENTAR O RETORNO DOS SÓCIOS DA COMPANHIA, POR MEIO DE CAPITAL DE TERCEIROS; MONTANTE DA DÍVIDA PARA FINANCIAR ATIVOS. </a:t>
            </a:r>
          </a:p>
          <a:p>
            <a:pPr algn="just">
              <a:lnSpc>
                <a:spcPts val="3249"/>
              </a:lnSpc>
            </a:pPr>
          </a:p>
          <a:p>
            <a:pPr algn="just" marL="539749" indent="-269875" lvl="1">
              <a:lnSpc>
                <a:spcPts val="324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DIVISÃO ENTRE O RETORNO SOBRE O PATRIMÔNIO LÍQUIDO E RETORNO SOBRE O ATIVO.  QUANTO MAIOR O GRAU DE ALAVANCAGEM (MAIOR QUE 1), MENOR O RETORNO AOS ACIONISTAS  E SIGNIFICA QUE A EMPRESA ESTÁ COM MUITAS DÍVIDAS PERANTE CAPITAL EXTERNO. 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8289053" y="5999011"/>
            <a:ext cx="13313729" cy="13313729"/>
            <a:chOff x="0" y="0"/>
            <a:chExt cx="6350000" cy="63500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48B281"/>
            </a:solidFill>
          </p:spPr>
        </p:sp>
      </p:grpSp>
      <p:sp>
        <p:nvSpPr>
          <p:cNvPr name="TextBox 8" id="8"/>
          <p:cNvSpPr txBox="true"/>
          <p:nvPr/>
        </p:nvSpPr>
        <p:spPr>
          <a:xfrm rot="0">
            <a:off x="10705207" y="7816161"/>
            <a:ext cx="7436954" cy="14420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460"/>
              </a:lnSpc>
            </a:pPr>
            <a:r>
              <a:rPr lang="en-US" sz="4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GRAU DE ENDIVIDAMENTO 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359611" y="6803666"/>
            <a:ext cx="8412673" cy="3321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539749" indent="-269875" lvl="1">
              <a:lnSpc>
                <a:spcPts val="324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É UM INDICADOR DE QUANTO DE RECURSOS DE TERCEIROS ESTÁ SENDO UTILIZADO PARA FINANCIAR A EMPRESA, EM RELAÇÃO AO SEU PATRIMÔNIO TOTAL. REVELA SE A EMPRESA ESTÁ COMPROMETIDA EM RELAÇÃO AO SEU PATRIMÔNIO TOTAL. QUANTO MENOR O QUOCIENTE, MELHOR. </a:t>
            </a:r>
          </a:p>
          <a:p>
            <a:pPr algn="just">
              <a:lnSpc>
                <a:spcPts val="3249"/>
              </a:lnSpc>
            </a:pPr>
          </a:p>
        </p:txBody>
      </p:sp>
    </p:spTree>
  </p:cSld>
  <p:clrMapOvr>
    <a:masterClrMapping/>
  </p:clrMapOvr>
</p:sld>
</file>

<file path=ppt/slides/slide44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-268580" y="0"/>
            <a:ext cx="18556580" cy="1594831"/>
          </a:xfrm>
          <a:prstGeom prst="rect">
            <a:avLst/>
          </a:prstGeom>
          <a:solidFill>
            <a:srgbClr val="48B281"/>
          </a:solidFill>
        </p:spPr>
      </p:sp>
      <p:sp>
        <p:nvSpPr>
          <p:cNvPr name="TextBox 3" id="3"/>
          <p:cNvSpPr txBox="true"/>
          <p:nvPr/>
        </p:nvSpPr>
        <p:spPr>
          <a:xfrm rot="0">
            <a:off x="223122" y="1976453"/>
            <a:ext cx="17573176" cy="8220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499" spc="-4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EMPRESA ALFA APRESENTOU OS SEGUINTES DADOS CONTÁBEIS: </a:t>
            </a:r>
          </a:p>
          <a:p>
            <a:pPr algn="l">
              <a:lnSpc>
                <a:spcPts val="2999"/>
              </a:lnSpc>
            </a:pPr>
          </a:p>
          <a:p>
            <a:pPr algn="l">
              <a:lnSpc>
                <a:spcPts val="2999"/>
              </a:lnSpc>
            </a:pPr>
            <a:r>
              <a:rPr lang="en-US" sz="2499" spc="-4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CAPITAL DE TERCEIROS: R$ 40 000,00;</a:t>
            </a:r>
          </a:p>
          <a:p>
            <a:pPr algn="l">
              <a:lnSpc>
                <a:spcPts val="2999"/>
              </a:lnSpc>
            </a:pPr>
            <a:r>
              <a:rPr lang="en-US" sz="2499" spc="-4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• CAPITAL PRÓPRIO: R$ 60 000,00; </a:t>
            </a:r>
          </a:p>
          <a:p>
            <a:pPr algn="l">
              <a:lnSpc>
                <a:spcPts val="2999"/>
              </a:lnSpc>
            </a:pPr>
            <a:r>
              <a:rPr lang="en-US" sz="2499" spc="-4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LUCRO OPERACIONAL ANTES DA DESPESA DE JUROS: R$ 3 200,00;</a:t>
            </a:r>
          </a:p>
          <a:p>
            <a:pPr algn="l">
              <a:lnSpc>
                <a:spcPts val="2999"/>
              </a:lnSpc>
            </a:pPr>
            <a:r>
              <a:rPr lang="en-US" sz="2499" spc="-4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• CUSTO MÉDIO DE CAPITAL DE TERCEIROS: 5,00%; </a:t>
            </a:r>
          </a:p>
          <a:p>
            <a:pPr algn="l">
              <a:lnSpc>
                <a:spcPts val="2999"/>
              </a:lnSpc>
            </a:pPr>
            <a:r>
              <a:rPr lang="en-US" sz="2499" spc="-4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RETORNO SOBRE OS ATIVOS: 3,20%; </a:t>
            </a:r>
          </a:p>
          <a:p>
            <a:pPr algn="l">
              <a:lnSpc>
                <a:spcPts val="2999"/>
              </a:lnSpc>
            </a:pPr>
            <a:r>
              <a:rPr lang="en-US" sz="2499" spc="-4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RETORNO SOBRE O PATRIMÔNIO LÍQUIDO: 2,00%. </a:t>
            </a:r>
          </a:p>
          <a:p>
            <a:pPr algn="l">
              <a:lnSpc>
                <a:spcPts val="2999"/>
              </a:lnSpc>
            </a:pPr>
          </a:p>
          <a:p>
            <a:pPr algn="l">
              <a:lnSpc>
                <a:spcPts val="2999"/>
              </a:lnSpc>
            </a:pPr>
            <a:r>
              <a:rPr lang="en-US" sz="2499" spc="-4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 BASE NOS DADOS APRESENTADOS, AVALIE AS AFIRMAÇÕES A SEGUIR.</a:t>
            </a:r>
          </a:p>
          <a:p>
            <a:pPr algn="l">
              <a:lnSpc>
                <a:spcPts val="2999"/>
              </a:lnSpc>
            </a:pPr>
          </a:p>
          <a:p>
            <a:pPr algn="l">
              <a:lnSpc>
                <a:spcPts val="2999"/>
              </a:lnSpc>
            </a:pPr>
            <a:r>
              <a:rPr lang="en-US" sz="2499" spc="-4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I. A EMPRESA ALFA APRESENTOU ALAVANCAGEM FINANCEIRA DE SEU PATRIMÔNIO LÍQUIDO COM A UTILIZAÇÃO DE CAPITAL DE TERCEIROS.</a:t>
            </a:r>
          </a:p>
          <a:p>
            <a:pPr algn="l">
              <a:lnSpc>
                <a:spcPts val="2999"/>
              </a:lnSpc>
            </a:pPr>
          </a:p>
          <a:p>
            <a:pPr algn="l">
              <a:lnSpc>
                <a:spcPts val="2999"/>
              </a:lnSpc>
            </a:pPr>
            <a:r>
              <a:rPr lang="en-US" sz="2499" spc="-4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II. ESSA EMPRESA TERIA OBTIDO UMA ALAVANCAGEM FINANCEIRA DE SEU PATRIMÔNIO LÍQUIDO NO VALOR DE R$ 80,00 SE O CUSTO DO CAPITAL DE TERCEIROS TIVESSE SIDO DE 2%. </a:t>
            </a:r>
          </a:p>
          <a:p>
            <a:pPr algn="l">
              <a:lnSpc>
                <a:spcPts val="2999"/>
              </a:lnSpc>
            </a:pPr>
          </a:p>
          <a:p>
            <a:pPr algn="l">
              <a:lnSpc>
                <a:spcPts val="2999"/>
              </a:lnSpc>
            </a:pPr>
            <a:r>
              <a:rPr lang="en-US" sz="2499" spc="-4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III. A EMPRESA ALFA NÃO TERÁ DIFICULDADE PARA OBTER NOVOS EMPRÉSTIMOS BANCÁRIOS, QUANTO AO ASPECTO DE ENDIVIDAMENTO, CASO SE CONSIDERE QUE O ÍNDICE DE ENDIVIDAMENTO ACEITO PELO SISTEMA BANCÁRIO É DE 1.</a:t>
            </a:r>
          </a:p>
          <a:p>
            <a:pPr algn="l">
              <a:lnSpc>
                <a:spcPts val="2999"/>
              </a:lnSpc>
              <a:spcBef>
                <a:spcPct val="0"/>
              </a:spcBef>
            </a:pPr>
            <a:r>
              <a:rPr lang="en-US" sz="2499" spc="-4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 algn="r">
              <a:lnSpc>
                <a:spcPts val="2999"/>
              </a:lnSpc>
              <a:spcBef>
                <a:spcPct val="0"/>
              </a:spcBef>
            </a:pPr>
          </a:p>
        </p:txBody>
      </p:sp>
      <p:sp>
        <p:nvSpPr>
          <p:cNvPr name="TextBox 4" id="4"/>
          <p:cNvSpPr txBox="true"/>
          <p:nvPr/>
        </p:nvSpPr>
        <p:spPr>
          <a:xfrm rot="0">
            <a:off x="3180658" y="302089"/>
            <a:ext cx="12567858" cy="9906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08"/>
              </a:lnSpc>
            </a:pPr>
            <a:r>
              <a:rPr lang="en-US" b="true" sz="6506" spc="-130">
                <a:solidFill>
                  <a:srgbClr val="000000"/>
                </a:solidFill>
                <a:latin typeface="Antonio Bold"/>
                <a:ea typeface="Antonio Bold"/>
                <a:cs typeface="Antonio Bold"/>
                <a:sym typeface="Antonio Bold"/>
              </a:rPr>
              <a:t>Questão 12 - ENADE 2018</a:t>
            </a:r>
          </a:p>
        </p:txBody>
      </p:sp>
    </p:spTree>
  </p:cSld>
  <p:clrMapOvr>
    <a:masterClrMapping/>
  </p:clrMapOvr>
</p:sld>
</file>

<file path=ppt/slides/slide45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-268580" y="0"/>
            <a:ext cx="18556580" cy="1594831"/>
          </a:xfrm>
          <a:prstGeom prst="rect">
            <a:avLst/>
          </a:prstGeom>
          <a:solidFill>
            <a:srgbClr val="48B281"/>
          </a:solidFill>
        </p:spPr>
      </p:sp>
      <p:sp>
        <p:nvSpPr>
          <p:cNvPr name="TextBox 3" id="3"/>
          <p:cNvSpPr txBox="true"/>
          <p:nvPr/>
        </p:nvSpPr>
        <p:spPr>
          <a:xfrm rot="0">
            <a:off x="3180658" y="302089"/>
            <a:ext cx="12567858" cy="9906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08"/>
              </a:lnSpc>
            </a:pPr>
            <a:r>
              <a:rPr lang="en-US" b="true" sz="6506" spc="-130">
                <a:solidFill>
                  <a:srgbClr val="000000"/>
                </a:solidFill>
                <a:latin typeface="Antonio Bold"/>
                <a:ea typeface="Antonio Bold"/>
                <a:cs typeface="Antonio Bold"/>
                <a:sym typeface="Antonio Bold"/>
              </a:rPr>
              <a:t>Questão 12 - ENADE 2018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562317" y="3056163"/>
            <a:ext cx="7268219" cy="5552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00"/>
              </a:lnSpc>
              <a:spcBef>
                <a:spcPct val="0"/>
              </a:spcBef>
            </a:pPr>
          </a:p>
          <a:p>
            <a:pPr algn="l">
              <a:lnSpc>
                <a:spcPts val="3600"/>
              </a:lnSpc>
              <a:spcBef>
                <a:spcPct val="0"/>
              </a:spcBef>
            </a:pP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É CORRETO O QUE SE AFIRMA EM:</a:t>
            </a:r>
          </a:p>
          <a:p>
            <a:pPr algn="l">
              <a:lnSpc>
                <a:spcPts val="3600"/>
              </a:lnSpc>
              <a:spcBef>
                <a:spcPct val="0"/>
              </a:spcBef>
            </a:pPr>
          </a:p>
          <a:p>
            <a:pPr algn="l">
              <a:lnSpc>
                <a:spcPts val="3600"/>
              </a:lnSpc>
              <a:spcBef>
                <a:spcPct val="0"/>
              </a:spcBef>
            </a:pP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A) I, APENAS</a:t>
            </a:r>
          </a:p>
          <a:p>
            <a:pPr algn="l">
              <a:lnSpc>
                <a:spcPts val="3600"/>
              </a:lnSpc>
              <a:spcBef>
                <a:spcPct val="0"/>
              </a:spcBef>
            </a:pPr>
          </a:p>
          <a:p>
            <a:pPr algn="l">
              <a:lnSpc>
                <a:spcPts val="3600"/>
              </a:lnSpc>
              <a:spcBef>
                <a:spcPct val="0"/>
              </a:spcBef>
            </a:pP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B) II, APENAS.</a:t>
            </a:r>
          </a:p>
          <a:p>
            <a:pPr algn="l">
              <a:lnSpc>
                <a:spcPts val="3600"/>
              </a:lnSpc>
              <a:spcBef>
                <a:spcPct val="0"/>
              </a:spcBef>
            </a:pPr>
          </a:p>
          <a:p>
            <a:pPr algn="l">
              <a:lnSpc>
                <a:spcPts val="3600"/>
              </a:lnSpc>
              <a:spcBef>
                <a:spcPct val="0"/>
              </a:spcBef>
            </a:pP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C) I E III, APENAS. </a:t>
            </a:r>
          </a:p>
          <a:p>
            <a:pPr algn="l">
              <a:lnSpc>
                <a:spcPts val="3600"/>
              </a:lnSpc>
              <a:spcBef>
                <a:spcPct val="0"/>
              </a:spcBef>
            </a:pPr>
          </a:p>
          <a:p>
            <a:pPr algn="l">
              <a:lnSpc>
                <a:spcPts val="3600"/>
              </a:lnSpc>
              <a:spcBef>
                <a:spcPct val="0"/>
              </a:spcBef>
            </a:pP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D) II E III, APENAS. </a:t>
            </a:r>
          </a:p>
          <a:p>
            <a:pPr algn="l">
              <a:lnSpc>
                <a:spcPts val="3600"/>
              </a:lnSpc>
              <a:spcBef>
                <a:spcPct val="0"/>
              </a:spcBef>
            </a:pPr>
          </a:p>
          <a:p>
            <a:pPr algn="l">
              <a:lnSpc>
                <a:spcPts val="3600"/>
              </a:lnSpc>
              <a:spcBef>
                <a:spcPct val="0"/>
              </a:spcBef>
            </a:pP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E)  I, II, III.</a:t>
            </a:r>
          </a:p>
        </p:txBody>
      </p:sp>
    </p:spTree>
  </p:cSld>
  <p:clrMapOvr>
    <a:masterClrMapping/>
  </p:clrMapOvr>
</p:sld>
</file>

<file path=ppt/slides/slide46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-268580" y="0"/>
            <a:ext cx="18556580" cy="1594831"/>
          </a:xfrm>
          <a:prstGeom prst="rect">
            <a:avLst/>
          </a:prstGeom>
          <a:solidFill>
            <a:srgbClr val="48B281"/>
          </a:solidFill>
        </p:spPr>
      </p:sp>
      <p:sp>
        <p:nvSpPr>
          <p:cNvPr name="TextBox 3" id="3"/>
          <p:cNvSpPr txBox="true"/>
          <p:nvPr/>
        </p:nvSpPr>
        <p:spPr>
          <a:xfrm rot="0">
            <a:off x="3180658" y="302089"/>
            <a:ext cx="12567858" cy="9906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08"/>
              </a:lnSpc>
            </a:pPr>
            <a:r>
              <a:rPr lang="en-US" b="true" sz="6506" spc="-130">
                <a:solidFill>
                  <a:srgbClr val="000000"/>
                </a:solidFill>
                <a:latin typeface="Antonio Bold"/>
                <a:ea typeface="Antonio Bold"/>
                <a:cs typeface="Antonio Bold"/>
                <a:sym typeface="Antonio Bold"/>
              </a:rPr>
              <a:t>Questão 12 - ENADE 2018 - RESOLUÇÃO 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281159" y="2123642"/>
            <a:ext cx="17725683" cy="78497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9"/>
              </a:lnSpc>
            </a:pPr>
          </a:p>
          <a:p>
            <a:pPr algn="l">
              <a:lnSpc>
                <a:spcPts val="2999"/>
              </a:lnSpc>
            </a:pPr>
          </a:p>
          <a:p>
            <a:pPr algn="l">
              <a:lnSpc>
                <a:spcPts val="2999"/>
              </a:lnSpc>
              <a:spcBef>
                <a:spcPct val="0"/>
              </a:spcBef>
            </a:pPr>
            <a:r>
              <a:rPr lang="en-US" sz="2499" spc="-4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 - ALAVANCAGEM FINANCEIRA = (ROA - CUSTO DA DÍVIDA) X (CAPITAL DE TERCEIROS / CAPITAL PRÓPRIO)</a:t>
            </a:r>
          </a:p>
          <a:p>
            <a:pPr algn="l">
              <a:lnSpc>
                <a:spcPts val="2999"/>
              </a:lnSpc>
              <a:spcBef>
                <a:spcPct val="0"/>
              </a:spcBef>
            </a:pPr>
            <a:r>
              <a:rPr lang="en-US" sz="2499" spc="-4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GAF = (3,2% - 5%) X (40.000 / 60.000) </a:t>
            </a:r>
          </a:p>
          <a:p>
            <a:pPr algn="l">
              <a:lnSpc>
                <a:spcPts val="2999"/>
              </a:lnSpc>
              <a:spcBef>
                <a:spcPct val="0"/>
              </a:spcBef>
            </a:pPr>
            <a:r>
              <a:rPr lang="en-US" sz="2499" spc="-4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GAF = -1,8% X 0,67 </a:t>
            </a:r>
          </a:p>
          <a:p>
            <a:pPr algn="l">
              <a:lnSpc>
                <a:spcPts val="2999"/>
              </a:lnSpc>
              <a:spcBef>
                <a:spcPct val="0"/>
              </a:spcBef>
            </a:pPr>
            <a:r>
              <a:rPr lang="en-US" sz="2499" spc="-4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GAF = -1,2% </a:t>
            </a:r>
          </a:p>
          <a:p>
            <a:pPr algn="l">
              <a:lnSpc>
                <a:spcPts val="2999"/>
              </a:lnSpc>
              <a:spcBef>
                <a:spcPct val="0"/>
              </a:spcBef>
            </a:pPr>
          </a:p>
          <a:p>
            <a:pPr algn="l">
              <a:lnSpc>
                <a:spcPts val="2999"/>
              </a:lnSpc>
              <a:spcBef>
                <a:spcPct val="0"/>
              </a:spcBef>
            </a:pPr>
            <a:r>
              <a:rPr lang="en-US" sz="2499" spc="-4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 - SE O CUSTO FOSSE 2%.</a:t>
            </a:r>
          </a:p>
          <a:p>
            <a:pPr algn="l">
              <a:lnSpc>
                <a:spcPts val="2999"/>
              </a:lnSpc>
              <a:spcBef>
                <a:spcPct val="0"/>
              </a:spcBef>
            </a:pPr>
            <a:r>
              <a:rPr lang="en-US" sz="2499" spc="-4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GAF = (3,2% - 2%) X (40.000 / 60.000)</a:t>
            </a:r>
          </a:p>
          <a:p>
            <a:pPr algn="l">
              <a:lnSpc>
                <a:spcPts val="2999"/>
              </a:lnSpc>
              <a:spcBef>
                <a:spcPct val="0"/>
              </a:spcBef>
            </a:pPr>
            <a:r>
              <a:rPr lang="en-US" sz="2499" spc="-4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GAF = 1,2% X 0,67 </a:t>
            </a:r>
          </a:p>
          <a:p>
            <a:pPr algn="l">
              <a:lnSpc>
                <a:spcPts val="2999"/>
              </a:lnSpc>
              <a:spcBef>
                <a:spcPct val="0"/>
              </a:spcBef>
            </a:pPr>
            <a:r>
              <a:rPr lang="en-US" sz="2499" spc="-4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GAF = 0,8%</a:t>
            </a:r>
          </a:p>
          <a:p>
            <a:pPr algn="l">
              <a:lnSpc>
                <a:spcPts val="2999"/>
              </a:lnSpc>
              <a:spcBef>
                <a:spcPct val="0"/>
              </a:spcBef>
            </a:pPr>
          </a:p>
          <a:p>
            <a:pPr algn="l">
              <a:lnSpc>
                <a:spcPts val="2999"/>
              </a:lnSpc>
              <a:spcBef>
                <a:spcPct val="0"/>
              </a:spcBef>
            </a:pPr>
            <a:r>
              <a:rPr lang="en-US" sz="2499" spc="-4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III - ÍNDICE DE ENDIVIDAMENTO = CAPITAL DE TERCEIROS / CAPITAL PRÓPRIO </a:t>
            </a:r>
          </a:p>
          <a:p>
            <a:pPr algn="l">
              <a:lnSpc>
                <a:spcPts val="2999"/>
              </a:lnSpc>
              <a:spcBef>
                <a:spcPct val="0"/>
              </a:spcBef>
            </a:pPr>
            <a:r>
              <a:rPr lang="en-US" sz="2499" spc="-4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ÍNDICE DE ENDIVIDAMENTO = 40.000 / 60.000</a:t>
            </a:r>
          </a:p>
          <a:p>
            <a:pPr algn="l">
              <a:lnSpc>
                <a:spcPts val="2999"/>
              </a:lnSpc>
              <a:spcBef>
                <a:spcPct val="0"/>
              </a:spcBef>
            </a:pPr>
            <a:r>
              <a:rPr lang="en-US" sz="2499" spc="-4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ÍNDICE DE ENDIVIDAMENTO = 0,67</a:t>
            </a:r>
          </a:p>
          <a:p>
            <a:pPr algn="l">
              <a:lnSpc>
                <a:spcPts val="2999"/>
              </a:lnSpc>
              <a:spcBef>
                <a:spcPct val="0"/>
              </a:spcBef>
            </a:pPr>
          </a:p>
          <a:p>
            <a:pPr algn="l">
              <a:lnSpc>
                <a:spcPts val="2999"/>
              </a:lnSpc>
              <a:spcBef>
                <a:spcPct val="0"/>
              </a:spcBef>
            </a:pPr>
            <a:r>
              <a:rPr lang="en-US" sz="2499" spc="-4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ITEM I - ERRADO, POIS O EFEITO É NEGATIVO, ENTÃO NÃO HÁ EFEITO DE ALAVANCAGEM FINANCEIRA NO PL COM USO DE CAPITAL DE TERCEIRO. </a:t>
            </a:r>
          </a:p>
          <a:p>
            <a:pPr algn="l">
              <a:lnSpc>
                <a:spcPts val="2999"/>
              </a:lnSpc>
              <a:spcBef>
                <a:spcPct val="0"/>
              </a:spcBef>
            </a:pPr>
          </a:p>
          <a:p>
            <a:pPr algn="l">
              <a:lnSpc>
                <a:spcPts val="2999"/>
              </a:lnSpc>
              <a:spcBef>
                <a:spcPct val="0"/>
              </a:spcBef>
            </a:pPr>
            <a:r>
              <a:rPr lang="en-US" sz="2499" spc="-4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ITEM II E III CORRETOS.</a:t>
            </a:r>
          </a:p>
          <a:p>
            <a:pPr algn="l">
              <a:lnSpc>
                <a:spcPts val="2999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47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-268580" y="0"/>
            <a:ext cx="18556580" cy="1594831"/>
          </a:xfrm>
          <a:prstGeom prst="rect">
            <a:avLst/>
          </a:prstGeom>
          <a:solidFill>
            <a:srgbClr val="48B281"/>
          </a:solidFill>
        </p:spPr>
      </p:sp>
      <p:sp>
        <p:nvSpPr>
          <p:cNvPr name="TextBox 3" id="3"/>
          <p:cNvSpPr txBox="true"/>
          <p:nvPr/>
        </p:nvSpPr>
        <p:spPr>
          <a:xfrm rot="0">
            <a:off x="3180658" y="302089"/>
            <a:ext cx="12567858" cy="9906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08"/>
              </a:lnSpc>
            </a:pPr>
            <a:r>
              <a:rPr lang="en-US" b="true" sz="6506" spc="-130">
                <a:solidFill>
                  <a:srgbClr val="000000"/>
                </a:solidFill>
                <a:latin typeface="Antonio Bold"/>
                <a:ea typeface="Antonio Bold"/>
                <a:cs typeface="Antonio Bold"/>
                <a:sym typeface="Antonio Bold"/>
              </a:rPr>
              <a:t>Questão 12 - ENADE 2018 - RESOLUÇÃO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562317" y="3056163"/>
            <a:ext cx="7268219" cy="5552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00"/>
              </a:lnSpc>
              <a:spcBef>
                <a:spcPct val="0"/>
              </a:spcBef>
            </a:pPr>
          </a:p>
          <a:p>
            <a:pPr algn="l">
              <a:lnSpc>
                <a:spcPts val="3600"/>
              </a:lnSpc>
              <a:spcBef>
                <a:spcPct val="0"/>
              </a:spcBef>
            </a:pP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É CORRETO O QUE SE AFIRMA EM:</a:t>
            </a:r>
          </a:p>
          <a:p>
            <a:pPr algn="l">
              <a:lnSpc>
                <a:spcPts val="3600"/>
              </a:lnSpc>
              <a:spcBef>
                <a:spcPct val="0"/>
              </a:spcBef>
            </a:pPr>
          </a:p>
          <a:p>
            <a:pPr algn="l">
              <a:lnSpc>
                <a:spcPts val="3600"/>
              </a:lnSpc>
              <a:spcBef>
                <a:spcPct val="0"/>
              </a:spcBef>
            </a:pP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A) I, APENAS</a:t>
            </a:r>
          </a:p>
          <a:p>
            <a:pPr algn="l">
              <a:lnSpc>
                <a:spcPts val="3600"/>
              </a:lnSpc>
              <a:spcBef>
                <a:spcPct val="0"/>
              </a:spcBef>
            </a:pPr>
          </a:p>
          <a:p>
            <a:pPr algn="l">
              <a:lnSpc>
                <a:spcPts val="3600"/>
              </a:lnSpc>
              <a:spcBef>
                <a:spcPct val="0"/>
              </a:spcBef>
            </a:pP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B) II, APENAS.</a:t>
            </a:r>
          </a:p>
          <a:p>
            <a:pPr algn="l">
              <a:lnSpc>
                <a:spcPts val="3600"/>
              </a:lnSpc>
              <a:spcBef>
                <a:spcPct val="0"/>
              </a:spcBef>
            </a:pPr>
          </a:p>
          <a:p>
            <a:pPr algn="l">
              <a:lnSpc>
                <a:spcPts val="3600"/>
              </a:lnSpc>
              <a:spcBef>
                <a:spcPct val="0"/>
              </a:spcBef>
            </a:pP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C) I E III, APENAS. </a:t>
            </a:r>
          </a:p>
          <a:p>
            <a:pPr algn="l">
              <a:lnSpc>
                <a:spcPts val="3600"/>
              </a:lnSpc>
              <a:spcBef>
                <a:spcPct val="0"/>
              </a:spcBef>
            </a:pPr>
          </a:p>
          <a:p>
            <a:pPr algn="l">
              <a:lnSpc>
                <a:spcPts val="3600"/>
              </a:lnSpc>
              <a:spcBef>
                <a:spcPct val="0"/>
              </a:spcBef>
            </a:pPr>
            <a:r>
              <a:rPr lang="en-US" sz="3000" spc="-60">
                <a:solidFill>
                  <a:srgbClr val="48B2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D) II E III, APENAS. </a:t>
            </a:r>
          </a:p>
          <a:p>
            <a:pPr algn="l">
              <a:lnSpc>
                <a:spcPts val="3600"/>
              </a:lnSpc>
              <a:spcBef>
                <a:spcPct val="0"/>
              </a:spcBef>
            </a:pPr>
          </a:p>
          <a:p>
            <a:pPr algn="l">
              <a:lnSpc>
                <a:spcPts val="3600"/>
              </a:lnSpc>
              <a:spcBef>
                <a:spcPct val="0"/>
              </a:spcBef>
            </a:pP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E)  I, II, III.</a:t>
            </a:r>
          </a:p>
        </p:txBody>
      </p:sp>
    </p:spTree>
  </p:cSld>
  <p:clrMapOvr>
    <a:masterClrMapping/>
  </p:clrMapOvr>
</p:sld>
</file>

<file path=ppt/slides/slide48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-268580" y="0"/>
            <a:ext cx="18556580" cy="1594831"/>
          </a:xfrm>
          <a:prstGeom prst="rect">
            <a:avLst/>
          </a:prstGeom>
          <a:solidFill>
            <a:srgbClr val="48B281"/>
          </a:solidFill>
        </p:spPr>
      </p:sp>
      <p:sp>
        <p:nvSpPr>
          <p:cNvPr name="TextBox 3" id="3"/>
          <p:cNvSpPr txBox="true"/>
          <p:nvPr/>
        </p:nvSpPr>
        <p:spPr>
          <a:xfrm rot="0">
            <a:off x="268147" y="2935338"/>
            <a:ext cx="17751706" cy="64670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600"/>
              </a:lnSpc>
              <a:spcBef>
                <a:spcPct val="0"/>
              </a:spcBef>
            </a:pP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 1 </a:t>
            </a:r>
          </a:p>
          <a:p>
            <a:pPr algn="just">
              <a:lnSpc>
                <a:spcPts val="3600"/>
              </a:lnSpc>
              <a:spcBef>
                <a:spcPct val="0"/>
              </a:spcBef>
            </a:pPr>
          </a:p>
          <a:p>
            <a:pPr algn="just">
              <a:lnSpc>
                <a:spcPts val="3600"/>
              </a:lnSpc>
              <a:spcBef>
                <a:spcPct val="0"/>
              </a:spcBef>
            </a:pP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OS ÍNDICES DE RENTABILIDADE, COM FREQUÊNCIA, RELACIONAM OS RESULTADOS OBTIDOS PELA EMPRESA COM ALGUM VALOR QUE EXPRESSE A DIMENSÃO RELATIVA DO MESMO, OU SEJA, VALOR DE VENDAS, ATIVO TOTAL, PATRIMÔNIO LÍQUIDO OU ATIVO OPERACIONAL. DESSA FORMA, TORNA-SE MAIS VISÍVEL O DESEMPENHO ECONÔMICO DA ENTIDADE, INDEPENDENTEMENTE DO SEU TAMANHO.</a:t>
            </a:r>
          </a:p>
          <a:p>
            <a:pPr algn="just">
              <a:lnSpc>
                <a:spcPts val="3600"/>
              </a:lnSpc>
              <a:spcBef>
                <a:spcPct val="0"/>
              </a:spcBef>
            </a:pPr>
          </a:p>
          <a:p>
            <a:pPr algn="r">
              <a:lnSpc>
                <a:spcPts val="3600"/>
              </a:lnSpc>
              <a:spcBef>
                <a:spcPct val="0"/>
              </a:spcBef>
            </a:pP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r>
              <a:rPr lang="en-US" b="true" sz="3000" spc="-6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MARTINS, E.; MIRANDA, G. J.; DINIZ J. A. ANÁLISE DE DIDÁTICA DAS DEMONSTRAÇÕES CONTÁBEIS. 3. ED. SÃO PAULO: ATLAS, 2020 (ADAPTADO). </a:t>
            </a:r>
          </a:p>
          <a:p>
            <a:pPr algn="just">
              <a:lnSpc>
                <a:spcPts val="3600"/>
              </a:lnSpc>
              <a:spcBef>
                <a:spcPct val="0"/>
              </a:spcBef>
            </a:pPr>
          </a:p>
          <a:p>
            <a:pPr algn="just">
              <a:lnSpc>
                <a:spcPts val="3600"/>
              </a:lnSpc>
              <a:spcBef>
                <a:spcPct val="0"/>
              </a:spcBef>
            </a:pP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</a:p>
          <a:p>
            <a:pPr algn="just">
              <a:lnSpc>
                <a:spcPts val="3600"/>
              </a:lnSpc>
              <a:spcBef>
                <a:spcPct val="0"/>
              </a:spcBef>
            </a:pPr>
          </a:p>
          <a:p>
            <a:pPr algn="just">
              <a:lnSpc>
                <a:spcPts val="3600"/>
              </a:lnSpc>
              <a:spcBef>
                <a:spcPct val="0"/>
              </a:spcBef>
            </a:pPr>
          </a:p>
        </p:txBody>
      </p:sp>
      <p:sp>
        <p:nvSpPr>
          <p:cNvPr name="TextBox 4" id="4"/>
          <p:cNvSpPr txBox="true"/>
          <p:nvPr/>
        </p:nvSpPr>
        <p:spPr>
          <a:xfrm rot="0">
            <a:off x="4184291" y="302116"/>
            <a:ext cx="8702012" cy="990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08"/>
              </a:lnSpc>
            </a:pPr>
            <a:r>
              <a:rPr lang="en-US" b="true" sz="6506" spc="-130">
                <a:solidFill>
                  <a:srgbClr val="000000"/>
                </a:solidFill>
                <a:latin typeface="Antonio Bold"/>
                <a:ea typeface="Antonio Bold"/>
                <a:cs typeface="Antonio Bold"/>
                <a:sym typeface="Antonio Bold"/>
              </a:rPr>
              <a:t>Questão 13 - ENADE 2022</a:t>
            </a:r>
          </a:p>
        </p:txBody>
      </p:sp>
    </p:spTree>
  </p:cSld>
  <p:clrMapOvr>
    <a:masterClrMapping/>
  </p:clrMapOvr>
</p:sld>
</file>

<file path=ppt/slides/slide4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-268580" y="0"/>
            <a:ext cx="18556580" cy="1594831"/>
          </a:xfrm>
          <a:prstGeom prst="rect">
            <a:avLst/>
          </a:prstGeom>
          <a:solidFill>
            <a:srgbClr val="48B281"/>
          </a:solidFill>
        </p:spPr>
      </p:sp>
      <p:sp>
        <p:nvSpPr>
          <p:cNvPr name="TextBox 3" id="3"/>
          <p:cNvSpPr txBox="true"/>
          <p:nvPr/>
        </p:nvSpPr>
        <p:spPr>
          <a:xfrm rot="0">
            <a:off x="287916" y="1876858"/>
            <a:ext cx="16031676" cy="37240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600"/>
              </a:lnSpc>
              <a:spcBef>
                <a:spcPct val="0"/>
              </a:spcBef>
            </a:pPr>
          </a:p>
          <a:p>
            <a:pPr algn="just">
              <a:lnSpc>
                <a:spcPts val="3600"/>
              </a:lnSpc>
              <a:spcBef>
                <a:spcPct val="0"/>
              </a:spcBef>
            </a:pP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 2 </a:t>
            </a:r>
          </a:p>
          <a:p>
            <a:pPr algn="just">
              <a:lnSpc>
                <a:spcPts val="3600"/>
              </a:lnSpc>
              <a:spcBef>
                <a:spcPct val="0"/>
              </a:spcBef>
            </a:pPr>
          </a:p>
          <a:p>
            <a:pPr algn="just">
              <a:lnSpc>
                <a:spcPts val="3600"/>
              </a:lnSpc>
              <a:spcBef>
                <a:spcPct val="0"/>
              </a:spcBef>
            </a:pP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 GRÁFICO A SEGUIR APRESENTA OS DADOS COMPARATIVOS DOS INDICADORES DE RETORNO SOBRE O ATIVO (RAT) E RETORNO SOBRE O PATRIMÔNIO LÍQUIDO (RPL) DA EMPRESA DELTA PARA O PERÍODO DE 2017 A 2021</a:t>
            </a:r>
          </a:p>
          <a:p>
            <a:pPr algn="just">
              <a:lnSpc>
                <a:spcPts val="3600"/>
              </a:lnSpc>
              <a:spcBef>
                <a:spcPct val="0"/>
              </a:spcBef>
            </a:pPr>
          </a:p>
          <a:p>
            <a:pPr algn="just">
              <a:lnSpc>
                <a:spcPts val="3600"/>
              </a:lnSpc>
              <a:spcBef>
                <a:spcPct val="0"/>
              </a:spcBef>
            </a:pP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5163547" y="4974875"/>
            <a:ext cx="6743500" cy="4283425"/>
          </a:xfrm>
          <a:custGeom>
            <a:avLst/>
            <a:gdLst/>
            <a:ahLst/>
            <a:cxnLst/>
            <a:rect r="r" b="b" t="t" l="l"/>
            <a:pathLst>
              <a:path h="4283425" w="6743500">
                <a:moveTo>
                  <a:pt x="0" y="0"/>
                </a:moveTo>
                <a:lnTo>
                  <a:pt x="6743500" y="0"/>
                </a:lnTo>
                <a:lnTo>
                  <a:pt x="6743500" y="4283425"/>
                </a:lnTo>
                <a:lnTo>
                  <a:pt x="0" y="42834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4184291" y="302116"/>
            <a:ext cx="8702012" cy="990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08"/>
              </a:lnSpc>
            </a:pPr>
            <a:r>
              <a:rPr lang="en-US" b="true" sz="6506" spc="-130">
                <a:solidFill>
                  <a:srgbClr val="000000"/>
                </a:solidFill>
                <a:latin typeface="Antonio Bold"/>
                <a:ea typeface="Antonio Bold"/>
                <a:cs typeface="Antonio Bold"/>
                <a:sym typeface="Antonio Bold"/>
              </a:rPr>
              <a:t>Questão 13 - ENADE 2022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056704" y="-10701955"/>
            <a:ext cx="13313729" cy="13313729"/>
            <a:chOff x="0" y="0"/>
            <a:chExt cx="6350000" cy="6350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48B281"/>
            </a:solidFill>
          </p:spPr>
        </p:sp>
      </p:grpSp>
      <p:sp>
        <p:nvSpPr>
          <p:cNvPr name="AutoShape 4" id="4"/>
          <p:cNvSpPr/>
          <p:nvPr/>
        </p:nvSpPr>
        <p:spPr>
          <a:xfrm rot="0">
            <a:off x="0" y="9584531"/>
            <a:ext cx="18288000" cy="1404938"/>
          </a:xfrm>
          <a:prstGeom prst="rect">
            <a:avLst/>
          </a:prstGeom>
          <a:solidFill>
            <a:srgbClr val="48B281"/>
          </a:solidFill>
        </p:spPr>
      </p:sp>
      <p:sp>
        <p:nvSpPr>
          <p:cNvPr name="TextBox 5" id="5"/>
          <p:cNvSpPr txBox="true"/>
          <p:nvPr/>
        </p:nvSpPr>
        <p:spPr>
          <a:xfrm rot="0">
            <a:off x="1902670" y="307222"/>
            <a:ext cx="13621798" cy="31621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b="true" sz="6999" spc="-139">
                <a:solidFill>
                  <a:srgbClr val="000000"/>
                </a:solidFill>
                <a:latin typeface="Antonio Bold"/>
                <a:ea typeface="Antonio Bold"/>
                <a:cs typeface="Antonio Bold"/>
                <a:sym typeface="Antonio Bold"/>
              </a:rPr>
              <a:t>Dicas para estudar</a:t>
            </a:r>
          </a:p>
          <a:p>
            <a:pPr algn="ctr" marL="0" indent="0" lvl="0">
              <a:lnSpc>
                <a:spcPts val="8399"/>
              </a:lnSpc>
            </a:pPr>
            <a:r>
              <a:rPr lang="en-US" b="true" sz="6999" spc="-139">
                <a:solidFill>
                  <a:srgbClr val="000000"/>
                </a:solidFill>
                <a:latin typeface="Antonio Bold"/>
                <a:ea typeface="Antonio Bold"/>
                <a:cs typeface="Antonio Bold"/>
                <a:sym typeface="Antonio Bold"/>
              </a:rPr>
              <a:t>o assunto</a:t>
            </a:r>
          </a:p>
          <a:p>
            <a:pPr algn="ctr" marL="0" indent="0" lvl="0">
              <a:lnSpc>
                <a:spcPts val="8399"/>
              </a:lnSpc>
            </a:pPr>
          </a:p>
        </p:txBody>
      </p:sp>
      <p:sp>
        <p:nvSpPr>
          <p:cNvPr name="TextBox 6" id="6"/>
          <p:cNvSpPr txBox="true"/>
          <p:nvPr/>
        </p:nvSpPr>
        <p:spPr>
          <a:xfrm rot="0">
            <a:off x="480172" y="3393160"/>
            <a:ext cx="17807828" cy="5368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539749" indent="-269875" lvl="1">
              <a:lnSpc>
                <a:spcPts val="324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PRATIQUE </a:t>
            </a:r>
            <a:r>
              <a:rPr lang="en-US" sz="249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RESOLVENDO QUESTÕES ANTERIORES DO EXAME;</a:t>
            </a:r>
          </a:p>
          <a:p>
            <a:pPr algn="just">
              <a:lnSpc>
                <a:spcPts val="3249"/>
              </a:lnSpc>
            </a:pPr>
          </a:p>
          <a:p>
            <a:pPr algn="just" marL="539749" indent="-269875" lvl="1">
              <a:lnSpc>
                <a:spcPts val="324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MEMORIZE AS FÓRMULAS DOS PRINCIPAIS ÍNDICES FINANCEIROS;</a:t>
            </a:r>
          </a:p>
          <a:p>
            <a:pPr algn="just">
              <a:lnSpc>
                <a:spcPts val="3249"/>
              </a:lnSpc>
            </a:pPr>
          </a:p>
          <a:p>
            <a:pPr algn="just" marL="539749" indent="-269875" lvl="1">
              <a:lnSpc>
                <a:spcPts val="324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FOQUE NA INTERPRETAÇÃO DOS RESULTADOS, NÃO APENAS NO CÁLCULO;</a:t>
            </a:r>
          </a:p>
          <a:p>
            <a:pPr algn="just">
              <a:lnSpc>
                <a:spcPts val="3249"/>
              </a:lnSpc>
            </a:pPr>
          </a:p>
          <a:p>
            <a:pPr algn="just" marL="539749" indent="-269875" lvl="1">
              <a:lnSpc>
                <a:spcPts val="324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REVISE CONCEITOS BÁSICOS DE CONTABILIDADE FINANCEIRA E NORMAS CONTÁBEIS (CPC);</a:t>
            </a:r>
          </a:p>
          <a:p>
            <a:pPr algn="just">
              <a:lnSpc>
                <a:spcPts val="3249"/>
              </a:lnSpc>
            </a:pPr>
          </a:p>
          <a:p>
            <a:pPr algn="just" marL="539749" indent="-269875" lvl="1">
              <a:lnSpc>
                <a:spcPts val="324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CONHEÇA BEM CADA UMA DAS DEMONSTRAÇÕES CONTÁBEIS PARA CONSEGUIR APLICAR A FÓRMULA DA FORMA CORRETA;</a:t>
            </a:r>
          </a:p>
          <a:p>
            <a:pPr algn="just">
              <a:lnSpc>
                <a:spcPts val="3249"/>
              </a:lnSpc>
            </a:pPr>
          </a:p>
          <a:p>
            <a:pPr algn="just" marL="539749" indent="-269875" lvl="1">
              <a:lnSpc>
                <a:spcPts val="3249"/>
              </a:lnSpc>
              <a:buFont typeface="Arial"/>
              <a:buChar char="•"/>
            </a:pPr>
          </a:p>
          <a:p>
            <a:pPr algn="just">
              <a:lnSpc>
                <a:spcPts val="3249"/>
              </a:lnSpc>
            </a:pPr>
          </a:p>
        </p:txBody>
      </p:sp>
    </p:spTree>
  </p:cSld>
  <p:clrMapOvr>
    <a:masterClrMapping/>
  </p:clrMapOvr>
</p:sld>
</file>

<file path=ppt/slides/slide50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-268580" y="0"/>
            <a:ext cx="18556580" cy="1594831"/>
          </a:xfrm>
          <a:prstGeom prst="rect">
            <a:avLst/>
          </a:prstGeom>
          <a:solidFill>
            <a:srgbClr val="48B281"/>
          </a:solidFill>
        </p:spPr>
      </p:sp>
      <p:sp>
        <p:nvSpPr>
          <p:cNvPr name="TextBox 3" id="3"/>
          <p:cNvSpPr txBox="true"/>
          <p:nvPr/>
        </p:nvSpPr>
        <p:spPr>
          <a:xfrm rot="0">
            <a:off x="2772806" y="302116"/>
            <a:ext cx="11740293" cy="9906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08"/>
              </a:lnSpc>
            </a:pPr>
            <a:r>
              <a:rPr lang="en-US" b="true" sz="6506" spc="-130">
                <a:solidFill>
                  <a:srgbClr val="000000"/>
                </a:solidFill>
                <a:latin typeface="Antonio Bold"/>
                <a:ea typeface="Antonio Bold"/>
                <a:cs typeface="Antonio Bold"/>
                <a:sym typeface="Antonio Bold"/>
              </a:rPr>
              <a:t>Questão 13 -  ENADE 2022 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242407" y="1528156"/>
            <a:ext cx="18045593" cy="82957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600"/>
              </a:lnSpc>
              <a:spcBef>
                <a:spcPct val="0"/>
              </a:spcBef>
            </a:pPr>
          </a:p>
          <a:p>
            <a:pPr algn="just">
              <a:lnSpc>
                <a:spcPts val="3600"/>
              </a:lnSpc>
              <a:spcBef>
                <a:spcPct val="0"/>
              </a:spcBef>
            </a:pP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 BASE NO GRÁFICO APRESENTADO, AVALIE AS AFIRMAÇÕES A SEGUIR. </a:t>
            </a:r>
          </a:p>
          <a:p>
            <a:pPr algn="just">
              <a:lnSpc>
                <a:spcPts val="3600"/>
              </a:lnSpc>
              <a:spcBef>
                <a:spcPct val="0"/>
              </a:spcBef>
            </a:pPr>
          </a:p>
          <a:p>
            <a:pPr algn="just">
              <a:lnSpc>
                <a:spcPts val="3600"/>
              </a:lnSpc>
              <a:spcBef>
                <a:spcPct val="0"/>
              </a:spcBef>
            </a:pP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I. A RENTABILIDADE DO CAPITAL PRÓPRIO APRESENTOU QUEDAS SUCESSIVAS NOS ANOS DE 2019 E 2020, NO ENTANTO, OBSERVA-SE UMA MELHORA EM 2021.</a:t>
            </a:r>
          </a:p>
          <a:p>
            <a:pPr algn="just">
              <a:lnSpc>
                <a:spcPts val="3600"/>
              </a:lnSpc>
              <a:spcBef>
                <a:spcPct val="0"/>
              </a:spcBef>
            </a:pP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II. A RENTABILIDADE DOS ATIVOS, EM 2018, CONSIDERANDO QUE NÃO HOUVE ALTERAÇÃO DO PATRIMÔNIO LÍQUIDO, APRESENTOU UMA QUEDA DEVIDO AO AUMENTO DO MONTANTE DOS ATIVOS EM RELAÇÃO AO ANO ANTERIOR.</a:t>
            </a:r>
          </a:p>
          <a:p>
            <a:pPr algn="just">
              <a:lnSpc>
                <a:spcPts val="3600"/>
              </a:lnSpc>
              <a:spcBef>
                <a:spcPct val="0"/>
              </a:spcBef>
            </a:pP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III. AS RENTABILIDADES DO ATIVO E DO PATRIMÔNIO LÍQUIDO FORAM COINCIDENTES EM 2021, POIS O ENDIVIDAMENTO DA EMPRESA FOI REDUZIDO A ZERO. </a:t>
            </a:r>
          </a:p>
          <a:p>
            <a:pPr algn="just">
              <a:lnSpc>
                <a:spcPts val="3600"/>
              </a:lnSpc>
              <a:spcBef>
                <a:spcPct val="0"/>
              </a:spcBef>
            </a:pPr>
          </a:p>
          <a:p>
            <a:pPr algn="just">
              <a:lnSpc>
                <a:spcPts val="3600"/>
              </a:lnSpc>
              <a:spcBef>
                <a:spcPct val="0"/>
              </a:spcBef>
            </a:pP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É CORRETO O QUE SE AFIRMA EM:</a:t>
            </a:r>
          </a:p>
          <a:p>
            <a:pPr algn="just">
              <a:lnSpc>
                <a:spcPts val="3600"/>
              </a:lnSpc>
              <a:spcBef>
                <a:spcPct val="0"/>
              </a:spcBef>
            </a:pPr>
          </a:p>
          <a:p>
            <a:pPr algn="just">
              <a:lnSpc>
                <a:spcPts val="3600"/>
              </a:lnSpc>
              <a:spcBef>
                <a:spcPct val="0"/>
              </a:spcBef>
            </a:pP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A) I, APENAS.</a:t>
            </a:r>
          </a:p>
          <a:p>
            <a:pPr algn="just">
              <a:lnSpc>
                <a:spcPts val="3600"/>
              </a:lnSpc>
              <a:spcBef>
                <a:spcPct val="0"/>
              </a:spcBef>
            </a:pP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B)  II, APENAS. </a:t>
            </a:r>
          </a:p>
          <a:p>
            <a:pPr algn="just">
              <a:lnSpc>
                <a:spcPts val="3600"/>
              </a:lnSpc>
              <a:spcBef>
                <a:spcPct val="0"/>
              </a:spcBef>
            </a:pP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C) I E III, APENAS. </a:t>
            </a:r>
          </a:p>
          <a:p>
            <a:pPr algn="just">
              <a:lnSpc>
                <a:spcPts val="3600"/>
              </a:lnSpc>
              <a:spcBef>
                <a:spcPct val="0"/>
              </a:spcBef>
            </a:pP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D) II E III, APENAS. </a:t>
            </a:r>
          </a:p>
          <a:p>
            <a:pPr algn="just">
              <a:lnSpc>
                <a:spcPts val="3600"/>
              </a:lnSpc>
              <a:spcBef>
                <a:spcPct val="0"/>
              </a:spcBef>
            </a:pP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E)  I, II E III.</a:t>
            </a:r>
          </a:p>
        </p:txBody>
      </p:sp>
    </p:spTree>
  </p:cSld>
  <p:clrMapOvr>
    <a:masterClrMapping/>
  </p:clrMapOvr>
</p:sld>
</file>

<file path=ppt/slides/slide51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-268580" y="0"/>
            <a:ext cx="18556580" cy="1594831"/>
          </a:xfrm>
          <a:prstGeom prst="rect">
            <a:avLst/>
          </a:prstGeom>
          <a:solidFill>
            <a:srgbClr val="48B281"/>
          </a:solidFill>
        </p:spPr>
      </p:sp>
      <p:sp>
        <p:nvSpPr>
          <p:cNvPr name="TextBox 3" id="3"/>
          <p:cNvSpPr txBox="true"/>
          <p:nvPr/>
        </p:nvSpPr>
        <p:spPr>
          <a:xfrm rot="0">
            <a:off x="2772806" y="302116"/>
            <a:ext cx="11740293" cy="9906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08"/>
              </a:lnSpc>
            </a:pPr>
            <a:r>
              <a:rPr lang="en-US" b="true" sz="6506" spc="-130">
                <a:solidFill>
                  <a:srgbClr val="000000"/>
                </a:solidFill>
                <a:latin typeface="Antonio Bold"/>
                <a:ea typeface="Antonio Bold"/>
                <a:cs typeface="Antonio Bold"/>
                <a:sym typeface="Antonio Bold"/>
              </a:rPr>
              <a:t>Questão 13 -  ENADE 2022 - RESOLUÇÃO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242407" y="1528156"/>
            <a:ext cx="18045593" cy="64670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600"/>
              </a:lnSpc>
              <a:spcBef>
                <a:spcPct val="0"/>
              </a:spcBef>
            </a:pPr>
          </a:p>
          <a:p>
            <a:pPr algn="just">
              <a:lnSpc>
                <a:spcPts val="3600"/>
              </a:lnSpc>
              <a:spcBef>
                <a:spcPct val="0"/>
              </a:spcBef>
            </a:pPr>
          </a:p>
          <a:p>
            <a:pPr algn="just">
              <a:lnSpc>
                <a:spcPts val="3600"/>
              </a:lnSpc>
              <a:spcBef>
                <a:spcPct val="0"/>
              </a:spcBef>
            </a:pPr>
          </a:p>
          <a:p>
            <a:pPr algn="just">
              <a:lnSpc>
                <a:spcPts val="3600"/>
              </a:lnSpc>
              <a:spcBef>
                <a:spcPct val="0"/>
              </a:spcBef>
            </a:pP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É CORRETO O QUE SE AFIRMA EM:</a:t>
            </a:r>
          </a:p>
          <a:p>
            <a:pPr algn="just">
              <a:lnSpc>
                <a:spcPts val="3600"/>
              </a:lnSpc>
              <a:spcBef>
                <a:spcPct val="0"/>
              </a:spcBef>
            </a:pPr>
          </a:p>
          <a:p>
            <a:pPr algn="just">
              <a:lnSpc>
                <a:spcPts val="3600"/>
              </a:lnSpc>
              <a:spcBef>
                <a:spcPct val="0"/>
              </a:spcBef>
            </a:pP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A) I, APENAS.</a:t>
            </a:r>
          </a:p>
          <a:p>
            <a:pPr algn="just">
              <a:lnSpc>
                <a:spcPts val="3600"/>
              </a:lnSpc>
              <a:spcBef>
                <a:spcPct val="0"/>
              </a:spcBef>
            </a:pPr>
          </a:p>
          <a:p>
            <a:pPr algn="just">
              <a:lnSpc>
                <a:spcPts val="3600"/>
              </a:lnSpc>
              <a:spcBef>
                <a:spcPct val="0"/>
              </a:spcBef>
            </a:pP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B)  II, APENAS. </a:t>
            </a:r>
          </a:p>
          <a:p>
            <a:pPr algn="just">
              <a:lnSpc>
                <a:spcPts val="3600"/>
              </a:lnSpc>
              <a:spcBef>
                <a:spcPct val="0"/>
              </a:spcBef>
            </a:pPr>
          </a:p>
          <a:p>
            <a:pPr algn="just">
              <a:lnSpc>
                <a:spcPts val="3600"/>
              </a:lnSpc>
              <a:spcBef>
                <a:spcPct val="0"/>
              </a:spcBef>
            </a:pPr>
            <a:r>
              <a:rPr lang="en-US" sz="3000" spc="-60">
                <a:solidFill>
                  <a:srgbClr val="48B2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C) I E III, APENAS. </a:t>
            </a:r>
          </a:p>
          <a:p>
            <a:pPr algn="just">
              <a:lnSpc>
                <a:spcPts val="3600"/>
              </a:lnSpc>
              <a:spcBef>
                <a:spcPct val="0"/>
              </a:spcBef>
            </a:pPr>
          </a:p>
          <a:p>
            <a:pPr algn="just">
              <a:lnSpc>
                <a:spcPts val="3600"/>
              </a:lnSpc>
              <a:spcBef>
                <a:spcPct val="0"/>
              </a:spcBef>
            </a:pP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D) II E III, APENAS. </a:t>
            </a:r>
          </a:p>
          <a:p>
            <a:pPr algn="just">
              <a:lnSpc>
                <a:spcPts val="3600"/>
              </a:lnSpc>
              <a:spcBef>
                <a:spcPct val="0"/>
              </a:spcBef>
            </a:pPr>
          </a:p>
          <a:p>
            <a:pPr algn="just">
              <a:lnSpc>
                <a:spcPts val="3600"/>
              </a:lnSpc>
              <a:spcBef>
                <a:spcPct val="0"/>
              </a:spcBef>
            </a:pP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E)  I, II E III.</a:t>
            </a:r>
          </a:p>
        </p:txBody>
      </p:sp>
    </p:spTree>
  </p:cSld>
  <p:clrMapOvr>
    <a:masterClrMapping/>
  </p:clrMapOvr>
</p:sld>
</file>

<file path=ppt/slides/slide52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-268580" y="0"/>
            <a:ext cx="18556580" cy="1594831"/>
          </a:xfrm>
          <a:prstGeom prst="rect">
            <a:avLst/>
          </a:prstGeom>
          <a:solidFill>
            <a:srgbClr val="48B281"/>
          </a:solidFill>
        </p:spPr>
      </p:sp>
      <p:sp>
        <p:nvSpPr>
          <p:cNvPr name="TextBox 3" id="3"/>
          <p:cNvSpPr txBox="true"/>
          <p:nvPr/>
        </p:nvSpPr>
        <p:spPr>
          <a:xfrm rot="0">
            <a:off x="380060" y="1826086"/>
            <a:ext cx="17259300" cy="87529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600"/>
              </a:lnSpc>
              <a:spcBef>
                <a:spcPct val="0"/>
              </a:spcBef>
            </a:pP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TODO GESTOR, ANTES DE DECIDIR POR INVESTIR OU NÃO, PRECISA FAZER A ESTIMATIVA DO PAYBACK. ESSE INDICADOR É UM IMPORTANTE FATOR DENTRO DA ANÁLISE DE VIABILIDADE DE QUALQUER INICIATIVA, SENDO ESSENCIAL NA HORA DE DECIDIR A ATRATIVIDADE DE UM INVESTIMENTO. CONSIDERANDO O PAYBACK, ANALISE AS AFIRMATIVAS A SEGUIR.</a:t>
            </a:r>
          </a:p>
          <a:p>
            <a:pPr algn="just">
              <a:lnSpc>
                <a:spcPts val="3600"/>
              </a:lnSpc>
              <a:spcBef>
                <a:spcPct val="0"/>
              </a:spcBef>
            </a:pPr>
          </a:p>
          <a:p>
            <a:pPr algn="just">
              <a:lnSpc>
                <a:spcPts val="3600"/>
              </a:lnSpc>
              <a:spcBef>
                <a:spcPct val="0"/>
              </a:spcBef>
            </a:pP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I. QUANTO MENOR FOR O PAYBACK, MENOR É O RISCO E MAIOR É A ATRATIVIDADE DO INVESTIMENTO.</a:t>
            </a:r>
          </a:p>
          <a:p>
            <a:pPr algn="just">
              <a:lnSpc>
                <a:spcPts val="3600"/>
              </a:lnSpc>
              <a:spcBef>
                <a:spcPct val="0"/>
              </a:spcBef>
            </a:pPr>
          </a:p>
          <a:p>
            <a:pPr algn="just">
              <a:lnSpc>
                <a:spcPts val="3600"/>
              </a:lnSpc>
              <a:spcBef>
                <a:spcPct val="0"/>
              </a:spcBef>
            </a:pP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II. O PAYBACK É MAIS UTILIZADO EM PROJETOS DE LONGO PRAZO, IDEAL PARA NEGÓCIOS DE GRANDE PORTE OU COMPLEXOS.</a:t>
            </a:r>
          </a:p>
          <a:p>
            <a:pPr algn="just">
              <a:lnSpc>
                <a:spcPts val="3600"/>
              </a:lnSpc>
              <a:spcBef>
                <a:spcPct val="0"/>
              </a:spcBef>
            </a:pPr>
          </a:p>
          <a:p>
            <a:pPr algn="just">
              <a:lnSpc>
                <a:spcPts val="3600"/>
              </a:lnSpc>
              <a:spcBef>
                <a:spcPct val="0"/>
              </a:spcBef>
            </a:pP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ASSINALE A ALTERNATIVA CORRETA.</a:t>
            </a:r>
          </a:p>
          <a:p>
            <a:pPr algn="just">
              <a:lnSpc>
                <a:spcPts val="3600"/>
              </a:lnSpc>
              <a:spcBef>
                <a:spcPct val="0"/>
              </a:spcBef>
            </a:pPr>
          </a:p>
          <a:p>
            <a:pPr algn="just">
              <a:lnSpc>
                <a:spcPts val="3600"/>
              </a:lnSpc>
              <a:spcBef>
                <a:spcPct val="0"/>
              </a:spcBef>
            </a:pP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A) AS DUAS AFIRMATIVAS SÃO FALSAS.</a:t>
            </a:r>
          </a:p>
          <a:p>
            <a:pPr algn="just">
              <a:lnSpc>
                <a:spcPts val="3600"/>
              </a:lnSpc>
              <a:spcBef>
                <a:spcPct val="0"/>
              </a:spcBef>
            </a:pP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B) AS DUAS AFIRMATIVAS SÃO VERDADEIRAS.</a:t>
            </a:r>
          </a:p>
          <a:p>
            <a:pPr algn="just">
              <a:lnSpc>
                <a:spcPts val="3600"/>
              </a:lnSpc>
              <a:spcBef>
                <a:spcPct val="0"/>
              </a:spcBef>
            </a:pP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C) A AFIRMATIVA I É FALSA E A AFIRMATIVA II É VERDADEIRA.</a:t>
            </a:r>
          </a:p>
          <a:p>
            <a:pPr algn="just">
              <a:lnSpc>
                <a:spcPts val="3600"/>
              </a:lnSpc>
              <a:spcBef>
                <a:spcPct val="0"/>
              </a:spcBef>
            </a:pP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D) A AFIRMATIVA I É VERDADEIRA E A AFIRMATIVA II É FALSA.</a:t>
            </a:r>
          </a:p>
          <a:p>
            <a:pPr algn="just">
              <a:lnSpc>
                <a:spcPts val="3600"/>
              </a:lnSpc>
              <a:spcBef>
                <a:spcPct val="0"/>
              </a:spcBef>
            </a:pPr>
          </a:p>
        </p:txBody>
      </p:sp>
      <p:sp>
        <p:nvSpPr>
          <p:cNvPr name="TextBox 4" id="4"/>
          <p:cNvSpPr txBox="true"/>
          <p:nvPr/>
        </p:nvSpPr>
        <p:spPr>
          <a:xfrm rot="0">
            <a:off x="4184291" y="302116"/>
            <a:ext cx="8702012" cy="9906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08"/>
              </a:lnSpc>
            </a:pPr>
            <a:r>
              <a:rPr lang="en-US" b="true" sz="6506" spc="-130">
                <a:solidFill>
                  <a:srgbClr val="000000"/>
                </a:solidFill>
                <a:latin typeface="Antonio Bold"/>
                <a:ea typeface="Antonio Bold"/>
                <a:cs typeface="Antonio Bold"/>
                <a:sym typeface="Antonio Bold"/>
              </a:rPr>
              <a:t>Questão 14 - CFC 2023</a:t>
            </a:r>
          </a:p>
        </p:txBody>
      </p:sp>
    </p:spTree>
  </p:cSld>
  <p:clrMapOvr>
    <a:masterClrMapping/>
  </p:clrMapOvr>
</p:sld>
</file>

<file path=ppt/slides/slide53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-268580" y="0"/>
            <a:ext cx="18556580" cy="1594831"/>
          </a:xfrm>
          <a:prstGeom prst="rect">
            <a:avLst/>
          </a:prstGeom>
          <a:solidFill>
            <a:srgbClr val="48B281"/>
          </a:solidFill>
        </p:spPr>
      </p:sp>
      <p:sp>
        <p:nvSpPr>
          <p:cNvPr name="TextBox 3" id="3"/>
          <p:cNvSpPr txBox="true"/>
          <p:nvPr/>
        </p:nvSpPr>
        <p:spPr>
          <a:xfrm rot="0">
            <a:off x="282034" y="2514327"/>
            <a:ext cx="17723933" cy="46557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47700" indent="-323850" lvl="1">
              <a:lnSpc>
                <a:spcPts val="3600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3000" spc="-60">
                <a:solidFill>
                  <a:srgbClr val="000000"/>
                </a:solidFill>
                <a:latin typeface="Times New Roman Semi-Bold"/>
                <a:ea typeface="Times New Roman Semi-Bold"/>
                <a:cs typeface="Times New Roman Semi-Bold"/>
                <a:sym typeface="Times New Roman Semi-Bold"/>
              </a:rPr>
              <a:t>AFIRMAÇÃO I</a:t>
            </a: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VERD</a:t>
            </a: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</a:t>
            </a: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</a:t>
            </a: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IR</a:t>
            </a: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</a:t>
            </a: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 M</a:t>
            </a: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</a:t>
            </a: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 O P</a:t>
            </a: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YB</a:t>
            </a: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</a:t>
            </a: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K, MEN</a:t>
            </a: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</a:t>
            </a: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 </a:t>
            </a: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EMPO</a:t>
            </a: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NECE</a:t>
            </a: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SÁRIO</a:t>
            </a: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</a:t>
            </a: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RECUPER</a:t>
            </a: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</a:t>
            </a: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 </a:t>
            </a: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</a:t>
            </a: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TIMENTO,</a:t>
            </a: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 </a:t>
            </a: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QUE SIGNI</a:t>
            </a: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</a:t>
            </a: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IC</a:t>
            </a: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MENOR RI</a:t>
            </a: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</a:t>
            </a: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</a:t>
            </a: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</a:t>
            </a: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IOR</a:t>
            </a: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</a:t>
            </a: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RATIV</a:t>
            </a: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ID</a:t>
            </a: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</a:t>
            </a: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</a:t>
            </a: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 </a:t>
            </a: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</a:t>
            </a: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</a:t>
            </a: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</a:t>
            </a: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MENTO</a:t>
            </a: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 algn="l">
              <a:lnSpc>
                <a:spcPts val="3600"/>
              </a:lnSpc>
              <a:spcBef>
                <a:spcPct val="0"/>
              </a:spcBef>
            </a:pPr>
          </a:p>
          <a:p>
            <a:pPr algn="l" marL="647700" indent="-323850" lvl="1">
              <a:lnSpc>
                <a:spcPts val="3600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3000" spc="-60">
                <a:solidFill>
                  <a:srgbClr val="000000"/>
                </a:solidFill>
                <a:latin typeface="Times New Roman Semi-Bold"/>
                <a:ea typeface="Times New Roman Semi-Bold"/>
                <a:cs typeface="Times New Roman Semi-Bold"/>
                <a:sym typeface="Times New Roman Semi-Bold"/>
              </a:rPr>
              <a:t>AFIRMAÇÃO II</a:t>
            </a: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</a:t>
            </a: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ALSA</a:t>
            </a: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</a:t>
            </a: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YBACK</a:t>
            </a: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É M</a:t>
            </a: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AI</a:t>
            </a: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 CO</a:t>
            </a: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</a:t>
            </a: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UMENTE U</a:t>
            </a: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</a:t>
            </a: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LIZ</a:t>
            </a: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</a:t>
            </a: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</a:t>
            </a: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PROJETOS</a:t>
            </a: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</a:t>
            </a: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</a:t>
            </a: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CU</a:t>
            </a: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PRAZO, POIS ELE ME</a:t>
            </a: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</a:t>
            </a: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 O TEMPO </a:t>
            </a: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</a:t>
            </a: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RETO</a:t>
            </a: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 DO INVESTIMENTO</a:t>
            </a: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PROJETOS </a:t>
            </a: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</a:t>
            </a: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</a:t>
            </a: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LONGO</a:t>
            </a: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</a:t>
            </a: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ZO E </a:t>
            </a: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MAI</a:t>
            </a: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COMPLEXOS</a:t>
            </a: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GERALMENTE</a:t>
            </a: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REQUER</a:t>
            </a: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</a:t>
            </a: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 OUT</a:t>
            </a: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OS IN</a:t>
            </a: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</a:t>
            </a: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IC</a:t>
            </a: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</a:t>
            </a: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ORES FINANC</a:t>
            </a: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EIR</a:t>
            </a: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OS, COMO O V</a:t>
            </a: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LOR PRESENTE LÍQUIDO (VPL)</a:t>
            </a: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 A </a:t>
            </a: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</a:t>
            </a: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ERN</a:t>
            </a: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</a:t>
            </a: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 RETORNO (T</a:t>
            </a: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R),</a:t>
            </a: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PARA UMA</a:t>
            </a: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</a:t>
            </a: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NÁ</a:t>
            </a: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</a:t>
            </a: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 MAIS DETALHAD</a:t>
            </a: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A.</a:t>
            </a:r>
          </a:p>
          <a:p>
            <a:pPr algn="l">
              <a:lnSpc>
                <a:spcPts val="3600"/>
              </a:lnSpc>
              <a:spcBef>
                <a:spcPct val="0"/>
              </a:spcBef>
            </a:pPr>
          </a:p>
        </p:txBody>
      </p:sp>
      <p:sp>
        <p:nvSpPr>
          <p:cNvPr name="TextBox 4" id="4"/>
          <p:cNvSpPr txBox="true"/>
          <p:nvPr/>
        </p:nvSpPr>
        <p:spPr>
          <a:xfrm rot="0">
            <a:off x="3608782" y="302116"/>
            <a:ext cx="11070436" cy="9906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08"/>
              </a:lnSpc>
            </a:pPr>
            <a:r>
              <a:rPr lang="en-US" b="true" sz="6506" spc="-130">
                <a:solidFill>
                  <a:srgbClr val="000000"/>
                </a:solidFill>
                <a:latin typeface="Antonio Bold"/>
                <a:ea typeface="Antonio Bold"/>
                <a:cs typeface="Antonio Bold"/>
                <a:sym typeface="Antonio Bold"/>
              </a:rPr>
              <a:t>Questão 14 - CFC 2023 - RESOLUÇÃO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47744" y="7307396"/>
            <a:ext cx="17723933" cy="16762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b="true" sz="3500" spc="-7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Payback = Investimento Inicial​ / Fluxo de Caixa Anual 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</a:p>
        </p:txBody>
      </p:sp>
      <p:sp>
        <p:nvSpPr>
          <p:cNvPr name="TextBox 6" id="6"/>
          <p:cNvSpPr txBox="true"/>
          <p:nvPr/>
        </p:nvSpPr>
        <p:spPr>
          <a:xfrm rot="0">
            <a:off x="0" y="8382081"/>
            <a:ext cx="17723933" cy="16762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b="true" sz="3500" spc="-7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Payback = 100.000 / 25.000 = 4 ANOS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54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-268580" y="0"/>
            <a:ext cx="18556580" cy="1594831"/>
          </a:xfrm>
          <a:prstGeom prst="rect">
            <a:avLst/>
          </a:prstGeom>
          <a:solidFill>
            <a:srgbClr val="48B281"/>
          </a:solidFill>
        </p:spPr>
      </p:sp>
      <p:sp>
        <p:nvSpPr>
          <p:cNvPr name="TextBox 3" id="3"/>
          <p:cNvSpPr txBox="true"/>
          <p:nvPr/>
        </p:nvSpPr>
        <p:spPr>
          <a:xfrm rot="0">
            <a:off x="564067" y="2943442"/>
            <a:ext cx="17723933" cy="50955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00"/>
              </a:lnSpc>
              <a:spcBef>
                <a:spcPct val="0"/>
              </a:spcBef>
            </a:pPr>
          </a:p>
          <a:p>
            <a:pPr algn="l">
              <a:lnSpc>
                <a:spcPts val="3600"/>
              </a:lnSpc>
              <a:spcBef>
                <a:spcPct val="0"/>
              </a:spcBef>
            </a:pP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ASSINALE A ALTERNATIVA CORRETA.</a:t>
            </a:r>
          </a:p>
          <a:p>
            <a:pPr algn="l">
              <a:lnSpc>
                <a:spcPts val="3600"/>
              </a:lnSpc>
              <a:spcBef>
                <a:spcPct val="0"/>
              </a:spcBef>
            </a:pPr>
          </a:p>
          <a:p>
            <a:pPr algn="l">
              <a:lnSpc>
                <a:spcPts val="3600"/>
              </a:lnSpc>
              <a:spcBef>
                <a:spcPct val="0"/>
              </a:spcBef>
            </a:pP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A) AS DUAS AFIRMATIVAS SÃO FALSAS.</a:t>
            </a:r>
          </a:p>
          <a:p>
            <a:pPr algn="l">
              <a:lnSpc>
                <a:spcPts val="3600"/>
              </a:lnSpc>
              <a:spcBef>
                <a:spcPct val="0"/>
              </a:spcBef>
            </a:pPr>
          </a:p>
          <a:p>
            <a:pPr algn="l">
              <a:lnSpc>
                <a:spcPts val="3600"/>
              </a:lnSpc>
              <a:spcBef>
                <a:spcPct val="0"/>
              </a:spcBef>
            </a:pP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B) AS DUAS AFIRMATIVAS SÃO VERDADEIRAS.</a:t>
            </a:r>
          </a:p>
          <a:p>
            <a:pPr algn="l">
              <a:lnSpc>
                <a:spcPts val="3600"/>
              </a:lnSpc>
              <a:spcBef>
                <a:spcPct val="0"/>
              </a:spcBef>
            </a:pPr>
          </a:p>
          <a:p>
            <a:pPr algn="l">
              <a:lnSpc>
                <a:spcPts val="3600"/>
              </a:lnSpc>
              <a:spcBef>
                <a:spcPct val="0"/>
              </a:spcBef>
            </a:pP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C) A AFIRMATIVA I É FALSA E A AFIRMATIVA II É VERDADEIRA.</a:t>
            </a:r>
          </a:p>
          <a:p>
            <a:pPr algn="l">
              <a:lnSpc>
                <a:spcPts val="3600"/>
              </a:lnSpc>
              <a:spcBef>
                <a:spcPct val="0"/>
              </a:spcBef>
            </a:pPr>
          </a:p>
          <a:p>
            <a:pPr algn="l">
              <a:lnSpc>
                <a:spcPts val="3600"/>
              </a:lnSpc>
              <a:spcBef>
                <a:spcPct val="0"/>
              </a:spcBef>
            </a:pPr>
            <a:r>
              <a:rPr lang="en-US" sz="3000" spc="-60">
                <a:solidFill>
                  <a:srgbClr val="48B2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D) A AFIRMATIVA I É VERDADEIRA E A AFIRMATIVA II É FALSA.</a:t>
            </a:r>
          </a:p>
          <a:p>
            <a:pPr algn="l">
              <a:lnSpc>
                <a:spcPts val="3600"/>
              </a:lnSpc>
              <a:spcBef>
                <a:spcPct val="0"/>
              </a:spcBef>
            </a:pPr>
          </a:p>
        </p:txBody>
      </p:sp>
      <p:sp>
        <p:nvSpPr>
          <p:cNvPr name="TextBox 4" id="4"/>
          <p:cNvSpPr txBox="true"/>
          <p:nvPr/>
        </p:nvSpPr>
        <p:spPr>
          <a:xfrm rot="0">
            <a:off x="3608782" y="302116"/>
            <a:ext cx="11070436" cy="9906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08"/>
              </a:lnSpc>
            </a:pPr>
            <a:r>
              <a:rPr lang="en-US" b="true" sz="6506" spc="-130">
                <a:solidFill>
                  <a:srgbClr val="000000"/>
                </a:solidFill>
                <a:latin typeface="Antonio Bold"/>
                <a:ea typeface="Antonio Bold"/>
                <a:cs typeface="Antonio Bold"/>
                <a:sym typeface="Antonio Bold"/>
              </a:rPr>
              <a:t>Questão 14 - CFC 2023 - RESOLUÇÃO</a:t>
            </a:r>
          </a:p>
        </p:txBody>
      </p:sp>
    </p:spTree>
  </p:cSld>
  <p:clrMapOvr>
    <a:masterClrMapping/>
  </p:clrMapOvr>
</p:sld>
</file>

<file path=ppt/slides/slide5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-268580" y="-302116"/>
            <a:ext cx="18556580" cy="1594831"/>
          </a:xfrm>
          <a:prstGeom prst="rect">
            <a:avLst/>
          </a:prstGeom>
          <a:solidFill>
            <a:srgbClr val="48B281"/>
          </a:solidFill>
        </p:spPr>
      </p:sp>
      <p:sp>
        <p:nvSpPr>
          <p:cNvPr name="Freeform 3" id="3"/>
          <p:cNvSpPr/>
          <p:nvPr/>
        </p:nvSpPr>
        <p:spPr>
          <a:xfrm flipH="false" flipV="false" rot="0">
            <a:off x="2735116" y="2891960"/>
            <a:ext cx="12549189" cy="7193389"/>
          </a:xfrm>
          <a:custGeom>
            <a:avLst/>
            <a:gdLst/>
            <a:ahLst/>
            <a:cxnLst/>
            <a:rect r="r" b="b" t="t" l="l"/>
            <a:pathLst>
              <a:path h="7193389" w="12549189">
                <a:moveTo>
                  <a:pt x="0" y="0"/>
                </a:moveTo>
                <a:lnTo>
                  <a:pt x="12549189" y="0"/>
                </a:lnTo>
                <a:lnTo>
                  <a:pt x="12549189" y="7193388"/>
                </a:lnTo>
                <a:lnTo>
                  <a:pt x="0" y="719338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001" r="0" b="-1001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-413469" y="1568490"/>
            <a:ext cx="19114937" cy="9810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00"/>
              </a:lnSpc>
              <a:spcBef>
                <a:spcPct val="0"/>
              </a:spcBef>
            </a:pP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SOCIEDADE EMPRESÁRIA ALEGRIA ALEGRIA LTDA. APRESENTOU O SEGUINTE BALANÇO PATRIMONIAL EM 31/12/20X1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4184291" y="302116"/>
            <a:ext cx="8702012" cy="990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08"/>
              </a:lnSpc>
            </a:pPr>
            <a:r>
              <a:rPr lang="en-US" b="true" sz="6506" spc="-130">
                <a:solidFill>
                  <a:srgbClr val="000000"/>
                </a:solidFill>
                <a:latin typeface="Antonio Bold"/>
                <a:ea typeface="Antonio Bold"/>
                <a:cs typeface="Antonio Bold"/>
                <a:sym typeface="Antonio Bold"/>
              </a:rPr>
              <a:t>Questão 15 - CFC 2024.1</a:t>
            </a:r>
          </a:p>
        </p:txBody>
      </p:sp>
    </p:spTree>
  </p:cSld>
  <p:clrMapOvr>
    <a:masterClrMapping/>
  </p:clrMapOvr>
</p:sld>
</file>

<file path=ppt/slides/slide56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-268580" y="0"/>
            <a:ext cx="18556580" cy="1594831"/>
          </a:xfrm>
          <a:prstGeom prst="rect">
            <a:avLst/>
          </a:prstGeom>
          <a:solidFill>
            <a:srgbClr val="48B281"/>
          </a:solidFill>
        </p:spPr>
      </p:sp>
      <p:sp>
        <p:nvSpPr>
          <p:cNvPr name="TextBox 3" id="3"/>
          <p:cNvSpPr txBox="true"/>
          <p:nvPr/>
        </p:nvSpPr>
        <p:spPr>
          <a:xfrm rot="0">
            <a:off x="3764285" y="302116"/>
            <a:ext cx="10759431" cy="9906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08"/>
              </a:lnSpc>
            </a:pPr>
            <a:r>
              <a:rPr lang="en-US" b="true" sz="6506" spc="-130">
                <a:solidFill>
                  <a:srgbClr val="000000"/>
                </a:solidFill>
                <a:latin typeface="Antonio Bold"/>
                <a:ea typeface="Antonio Bold"/>
                <a:cs typeface="Antonio Bold"/>
                <a:sym typeface="Antonio Bold"/>
              </a:rPr>
              <a:t>Questão 15 - CFC 2024.1 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90546" y="3026752"/>
            <a:ext cx="18206979" cy="5552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00"/>
              </a:lnSpc>
              <a:spcBef>
                <a:spcPct val="0"/>
              </a:spcBef>
            </a:pP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PARTIR DOS DADOS APRESENTADOS É CORRETO AFIRMAR QUE:</a:t>
            </a:r>
          </a:p>
          <a:p>
            <a:pPr algn="l">
              <a:lnSpc>
                <a:spcPts val="3600"/>
              </a:lnSpc>
              <a:spcBef>
                <a:spcPct val="0"/>
              </a:spcBef>
            </a:pPr>
          </a:p>
          <a:p>
            <a:pPr algn="l">
              <a:lnSpc>
                <a:spcPts val="3600"/>
              </a:lnSpc>
            </a:pP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A) </a:t>
            </a: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 PERCENTUAL DOS ATIVOS FINANCIADOS POR CAPITAL DE TERCEIROS CORRESPONDE A 8,19% EM 20X1.</a:t>
            </a:r>
          </a:p>
          <a:p>
            <a:pPr algn="l">
              <a:lnSpc>
                <a:spcPts val="3600"/>
              </a:lnSpc>
            </a:pPr>
          </a:p>
          <a:p>
            <a:pPr algn="l">
              <a:lnSpc>
                <a:spcPts val="3600"/>
              </a:lnSpc>
              <a:spcBef>
                <a:spcPct val="0"/>
              </a:spcBef>
            </a:pP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B) </a:t>
            </a: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LIQUIDEZ CORRENTE EM 20X1 É 111.000,00 E EM 20X0 É -68.000,00.</a:t>
            </a:r>
          </a:p>
          <a:p>
            <a:pPr algn="l">
              <a:lnSpc>
                <a:spcPts val="3600"/>
              </a:lnSpc>
              <a:spcBef>
                <a:spcPct val="0"/>
              </a:spcBef>
            </a:pPr>
          </a:p>
          <a:p>
            <a:pPr algn="l">
              <a:lnSpc>
                <a:spcPts val="3600"/>
              </a:lnSpc>
              <a:spcBef>
                <a:spcPct val="0"/>
              </a:spcBef>
            </a:pP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C) A EMPRESA NÃO TEM CAPACIDADE DE PAGAMENTO A CURTO PRAZO EM 20X0 E EM 20X1, SEM CONSIDERAR OS SEUS ESTOQUES.</a:t>
            </a:r>
          </a:p>
          <a:p>
            <a:pPr algn="l">
              <a:lnSpc>
                <a:spcPts val="3600"/>
              </a:lnSpc>
              <a:spcBef>
                <a:spcPct val="0"/>
              </a:spcBef>
            </a:pPr>
          </a:p>
          <a:p>
            <a:pPr algn="l">
              <a:lnSpc>
                <a:spcPts val="3600"/>
              </a:lnSpc>
              <a:spcBef>
                <a:spcPct val="0"/>
              </a:spcBef>
            </a:pP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D) A EMPRESA POSSUI MAIS QUE 50% DOS SEUS RECURSOS APLICADOS NO ATIVO NÃO CIRCULANTE EM 20X0.</a:t>
            </a:r>
          </a:p>
        </p:txBody>
      </p:sp>
    </p:spTree>
  </p:cSld>
  <p:clrMapOvr>
    <a:masterClrMapping/>
  </p:clrMapOvr>
</p:sld>
</file>

<file path=ppt/slides/slide57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-268580" y="0"/>
            <a:ext cx="18556580" cy="1594831"/>
          </a:xfrm>
          <a:prstGeom prst="rect">
            <a:avLst/>
          </a:prstGeom>
          <a:solidFill>
            <a:srgbClr val="48B281"/>
          </a:solidFill>
        </p:spPr>
      </p:sp>
      <p:sp>
        <p:nvSpPr>
          <p:cNvPr name="TextBox 3" id="3"/>
          <p:cNvSpPr txBox="true"/>
          <p:nvPr/>
        </p:nvSpPr>
        <p:spPr>
          <a:xfrm rot="0">
            <a:off x="3764285" y="302116"/>
            <a:ext cx="10759431" cy="9906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08"/>
              </a:lnSpc>
            </a:pPr>
            <a:r>
              <a:rPr lang="en-US" b="true" sz="6506" spc="-130">
                <a:solidFill>
                  <a:srgbClr val="000000"/>
                </a:solidFill>
                <a:latin typeface="Antonio Bold"/>
                <a:ea typeface="Antonio Bold"/>
                <a:cs typeface="Antonio Bold"/>
                <a:sym typeface="Antonio Bold"/>
              </a:rPr>
              <a:t>Questão 15 - CFC 2024.1 - RESOLUÇÃO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239235" y="1953745"/>
            <a:ext cx="18048765" cy="87529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600"/>
              </a:lnSpc>
            </a:pPr>
          </a:p>
          <a:p>
            <a:pPr algn="just">
              <a:lnSpc>
                <a:spcPts val="3600"/>
              </a:lnSpc>
            </a:pP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A) PERCENTUAL DOS ATIVOS FINANCIADOS POR CAPITAL DE TERCEIROS = PASSIVO EXIGÍVEL / ATIVO TOTAL</a:t>
            </a:r>
          </a:p>
          <a:p>
            <a:pPr algn="just">
              <a:lnSpc>
                <a:spcPts val="3600"/>
              </a:lnSpc>
            </a:pP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179.000 / 45.000 = 43,13%</a:t>
            </a:r>
          </a:p>
          <a:p>
            <a:pPr algn="just">
              <a:lnSpc>
                <a:spcPts val="3600"/>
              </a:lnSpc>
            </a:pPr>
          </a:p>
          <a:p>
            <a:pPr algn="just">
              <a:lnSpc>
                <a:spcPts val="3600"/>
              </a:lnSpc>
            </a:pP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B) LIQUIDEZ CORRENTE = ATIVO CIRCULANTE / PASSIVO CIRCULANTE </a:t>
            </a:r>
          </a:p>
          <a:p>
            <a:pPr algn="just">
              <a:lnSpc>
                <a:spcPts val="3600"/>
              </a:lnSpc>
            </a:pP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X1 = 145.000 / 34.000 = 4,26</a:t>
            </a:r>
          </a:p>
          <a:p>
            <a:pPr algn="just">
              <a:lnSpc>
                <a:spcPts val="3600"/>
              </a:lnSpc>
            </a:pP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X0 = 290.000 / 68.000</a:t>
            </a:r>
          </a:p>
          <a:p>
            <a:pPr algn="just">
              <a:lnSpc>
                <a:spcPts val="3600"/>
              </a:lnSpc>
            </a:pPr>
          </a:p>
          <a:p>
            <a:pPr algn="just">
              <a:lnSpc>
                <a:spcPts val="3600"/>
              </a:lnSpc>
            </a:pP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C)  LIQUIDEZ SECA = ATIVO CIRCULANTE - ESTOQUE / PASSIVO CIRCULANTE</a:t>
            </a:r>
          </a:p>
          <a:p>
            <a:pPr algn="just">
              <a:lnSpc>
                <a:spcPts val="3600"/>
              </a:lnSpc>
            </a:pP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145.000 - 80.000 / 34.000 = 1,91</a:t>
            </a:r>
          </a:p>
          <a:p>
            <a:pPr algn="just">
              <a:lnSpc>
                <a:spcPts val="3600"/>
              </a:lnSpc>
            </a:pP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X0 = 290.000 - 160.000 / 68.00 = 1,91</a:t>
            </a:r>
          </a:p>
          <a:p>
            <a:pPr algn="just">
              <a:lnSpc>
                <a:spcPts val="3600"/>
              </a:lnSpc>
            </a:pPr>
          </a:p>
          <a:p>
            <a:pPr algn="just">
              <a:lnSpc>
                <a:spcPts val="3600"/>
              </a:lnSpc>
            </a:pP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D) ATIVO NÃO CIRCULANTE / ATIVO TOTAL</a:t>
            </a:r>
          </a:p>
          <a:p>
            <a:pPr algn="just">
              <a:lnSpc>
                <a:spcPts val="3600"/>
              </a:lnSpc>
              <a:spcBef>
                <a:spcPct val="0"/>
              </a:spcBef>
            </a:pP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540.000 / 830.000 = 65%</a:t>
            </a:r>
          </a:p>
          <a:p>
            <a:pPr algn="just">
              <a:lnSpc>
                <a:spcPts val="3600"/>
              </a:lnSpc>
              <a:spcBef>
                <a:spcPct val="0"/>
              </a:spcBef>
            </a:pPr>
          </a:p>
          <a:p>
            <a:pPr algn="just">
              <a:lnSpc>
                <a:spcPts val="3600"/>
              </a:lnSpc>
              <a:spcBef>
                <a:spcPct val="0"/>
              </a:spcBef>
            </a:pPr>
          </a:p>
          <a:p>
            <a:pPr algn="just">
              <a:lnSpc>
                <a:spcPts val="3600"/>
              </a:lnSpc>
              <a:spcBef>
                <a:spcPct val="0"/>
              </a:spcBef>
            </a:pPr>
          </a:p>
          <a:p>
            <a:pPr algn="just">
              <a:lnSpc>
                <a:spcPts val="3600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58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-268580" y="0"/>
            <a:ext cx="18556580" cy="1594831"/>
          </a:xfrm>
          <a:prstGeom prst="rect">
            <a:avLst/>
          </a:prstGeom>
          <a:solidFill>
            <a:srgbClr val="48B281"/>
          </a:solidFill>
        </p:spPr>
      </p:sp>
      <p:sp>
        <p:nvSpPr>
          <p:cNvPr name="TextBox 3" id="3"/>
          <p:cNvSpPr txBox="true"/>
          <p:nvPr/>
        </p:nvSpPr>
        <p:spPr>
          <a:xfrm rot="0">
            <a:off x="3764285" y="302116"/>
            <a:ext cx="10759431" cy="9906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08"/>
              </a:lnSpc>
            </a:pPr>
            <a:r>
              <a:rPr lang="en-US" b="true" sz="6506" spc="-130">
                <a:solidFill>
                  <a:srgbClr val="000000"/>
                </a:solidFill>
                <a:latin typeface="Antonio Bold"/>
                <a:ea typeface="Antonio Bold"/>
                <a:cs typeface="Antonio Bold"/>
                <a:sym typeface="Antonio Bold"/>
              </a:rPr>
              <a:t>Questão 15 - CFC 2024.1 - RESOLUÇÃO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90546" y="3026752"/>
            <a:ext cx="18206979" cy="5552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00"/>
              </a:lnSpc>
              <a:spcBef>
                <a:spcPct val="0"/>
              </a:spcBef>
            </a:pP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PARTIR DOS DADOS APRESENTADOS É CORRETO AFIRMAR QUE:</a:t>
            </a:r>
          </a:p>
          <a:p>
            <a:pPr algn="l">
              <a:lnSpc>
                <a:spcPts val="3600"/>
              </a:lnSpc>
              <a:spcBef>
                <a:spcPct val="0"/>
              </a:spcBef>
            </a:pPr>
          </a:p>
          <a:p>
            <a:pPr algn="l">
              <a:lnSpc>
                <a:spcPts val="3600"/>
              </a:lnSpc>
            </a:pP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A) </a:t>
            </a: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 PERCENTUAL DOS ATIVOS FINANCIADOS POR CAPITAL DE TERCEIROS CORRESPONDE A 8,19% EM 20X1.</a:t>
            </a:r>
          </a:p>
          <a:p>
            <a:pPr algn="l">
              <a:lnSpc>
                <a:spcPts val="3600"/>
              </a:lnSpc>
            </a:pPr>
          </a:p>
          <a:p>
            <a:pPr algn="l">
              <a:lnSpc>
                <a:spcPts val="3600"/>
              </a:lnSpc>
              <a:spcBef>
                <a:spcPct val="0"/>
              </a:spcBef>
            </a:pP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B) </a:t>
            </a: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LIQUIDEZ CORRENTE EM 20X1 É 111.000,00 E EM 20X0 É -68.000,00.</a:t>
            </a:r>
          </a:p>
          <a:p>
            <a:pPr algn="l">
              <a:lnSpc>
                <a:spcPts val="3600"/>
              </a:lnSpc>
              <a:spcBef>
                <a:spcPct val="0"/>
              </a:spcBef>
            </a:pPr>
          </a:p>
          <a:p>
            <a:pPr algn="l">
              <a:lnSpc>
                <a:spcPts val="3600"/>
              </a:lnSpc>
              <a:spcBef>
                <a:spcPct val="0"/>
              </a:spcBef>
            </a:pP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C) A EMPRESA NÃO TEM CAPACIDADE DE PAGAMENTO A CURTO PRAZO EM 20X0 E EM 20X1, SEM CONSIDERAR OS SEUS ESTOQUES.</a:t>
            </a:r>
          </a:p>
          <a:p>
            <a:pPr algn="l">
              <a:lnSpc>
                <a:spcPts val="3600"/>
              </a:lnSpc>
              <a:spcBef>
                <a:spcPct val="0"/>
              </a:spcBef>
            </a:pPr>
          </a:p>
          <a:p>
            <a:pPr algn="l">
              <a:lnSpc>
                <a:spcPts val="3600"/>
              </a:lnSpc>
              <a:spcBef>
                <a:spcPct val="0"/>
              </a:spcBef>
            </a:pPr>
            <a:r>
              <a:rPr lang="en-US" sz="3000" spc="-60">
                <a:solidFill>
                  <a:srgbClr val="48B2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D) A EMPRESA POSSUI MAIS QUE 50% DOS SEUS RECURSOS APLICADOS NO ATIVO NÃO CIRCULANTE EM 20X0.</a:t>
            </a:r>
          </a:p>
        </p:txBody>
      </p:sp>
    </p:spTree>
  </p:cSld>
  <p:clrMapOvr>
    <a:masterClrMapping/>
  </p:clrMapOvr>
</p:sld>
</file>

<file path=ppt/slides/slide5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3829029" y="-2732565"/>
            <a:ext cx="15752129" cy="15752129"/>
            <a:chOff x="0" y="0"/>
            <a:chExt cx="6350000" cy="6350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48B281"/>
            </a:solid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1044173" y="1008740"/>
            <a:ext cx="696514" cy="717383"/>
          </a:xfrm>
          <a:custGeom>
            <a:avLst/>
            <a:gdLst/>
            <a:ahLst/>
            <a:cxnLst/>
            <a:rect r="r" b="b" t="t" l="l"/>
            <a:pathLst>
              <a:path h="717383" w="696514">
                <a:moveTo>
                  <a:pt x="0" y="0"/>
                </a:moveTo>
                <a:lnTo>
                  <a:pt x="696513" y="0"/>
                </a:lnTo>
                <a:lnTo>
                  <a:pt x="696513" y="717383"/>
                </a:lnTo>
                <a:lnTo>
                  <a:pt x="0" y="7173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1028700" y="1028700"/>
            <a:ext cx="3338725" cy="717383"/>
            <a:chOff x="0" y="0"/>
            <a:chExt cx="4451634" cy="95651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928685" cy="956511"/>
            </a:xfrm>
            <a:custGeom>
              <a:avLst/>
              <a:gdLst/>
              <a:ahLst/>
              <a:cxnLst/>
              <a:rect r="r" b="b" t="t" l="l"/>
              <a:pathLst>
                <a:path h="956511" w="928685">
                  <a:moveTo>
                    <a:pt x="0" y="0"/>
                  </a:moveTo>
                  <a:lnTo>
                    <a:pt x="928685" y="0"/>
                  </a:lnTo>
                  <a:lnTo>
                    <a:pt x="928685" y="956511"/>
                  </a:lnTo>
                  <a:lnTo>
                    <a:pt x="0" y="9565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 rot="0">
              <a:off x="1398062" y="243573"/>
              <a:ext cx="3053571" cy="40268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381"/>
                </a:lnSpc>
                <a:spcBef>
                  <a:spcPct val="0"/>
                </a:spcBef>
              </a:pPr>
              <a:r>
                <a:rPr lang="en-US" b="true" sz="1701">
                  <a:solidFill>
                    <a:srgbClr val="000000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ACE V</a:t>
              </a: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1028700" y="2839889"/>
            <a:ext cx="6694712" cy="1647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3021"/>
              </a:lnSpc>
            </a:pPr>
            <a:r>
              <a:rPr lang="en-US" b="true" sz="10850" spc="-217">
                <a:solidFill>
                  <a:srgbClr val="000000"/>
                </a:solidFill>
                <a:latin typeface="Antonio Bold"/>
                <a:ea typeface="Antonio Bold"/>
                <a:cs typeface="Antonio Bold"/>
                <a:sym typeface="Antonio Bold"/>
              </a:rPr>
              <a:t>OBRIGADA!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4169729" y="-5973956"/>
            <a:ext cx="13313729" cy="13313729"/>
            <a:chOff x="0" y="0"/>
            <a:chExt cx="6350000" cy="6350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48B281"/>
            </a:solidFill>
          </p:spPr>
        </p:sp>
      </p:grpSp>
      <p:sp>
        <p:nvSpPr>
          <p:cNvPr name="TextBox 4" id="4"/>
          <p:cNvSpPr txBox="true"/>
          <p:nvPr/>
        </p:nvSpPr>
        <p:spPr>
          <a:xfrm rot="0">
            <a:off x="712912" y="1779441"/>
            <a:ext cx="7436954" cy="14421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460"/>
              </a:lnSpc>
            </a:pPr>
            <a:r>
              <a:rPr lang="en-US" sz="4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ANÁLISE VERTICAL E ANÁLISE  HORIZONTAL 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8474911" y="4223357"/>
            <a:ext cx="8106043" cy="45494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539749" indent="-269875" lvl="1">
              <a:lnSpc>
                <a:spcPts val="324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SÃO ANÁLISES UTILIZADAS PARA COMPREENDER A EVOLUÇÃO DAS CONTAS E MONITORAR O DESEMPENHO FINANCEIRO AO LONGO DO TEMPO, IDENTIFICANDO PADRÕES DE CRESCIMENTO. </a:t>
            </a:r>
          </a:p>
          <a:p>
            <a:pPr algn="just">
              <a:lnSpc>
                <a:spcPts val="3249"/>
              </a:lnSpc>
            </a:pPr>
          </a:p>
          <a:p>
            <a:pPr algn="just" marL="539749" indent="-269875" lvl="1">
              <a:lnSpc>
                <a:spcPts val="324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ENQUANTO A ANÁLISE VERTICAL COMPARA OS DADOS AO LONGO DE DIFERENTES PERÍODOS, A ANÁLISE HORIZONTAL AVALIA A PARTICIPAÇÃO DE CADA ITEM DENTRO DA DEMONTRAÇÃO FINANCEIRA. 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-268580" y="0"/>
            <a:ext cx="18556580" cy="1594831"/>
          </a:xfrm>
          <a:prstGeom prst="rect">
            <a:avLst/>
          </a:prstGeom>
          <a:solidFill>
            <a:srgbClr val="48B281"/>
          </a:solidFill>
        </p:spPr>
      </p:sp>
      <p:sp>
        <p:nvSpPr>
          <p:cNvPr name="TextBox 3" id="3"/>
          <p:cNvSpPr txBox="true"/>
          <p:nvPr/>
        </p:nvSpPr>
        <p:spPr>
          <a:xfrm rot="0">
            <a:off x="4093091" y="306028"/>
            <a:ext cx="8702012" cy="990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08"/>
              </a:lnSpc>
            </a:pPr>
            <a:r>
              <a:rPr lang="en-US" b="true" sz="6506" spc="-130">
                <a:solidFill>
                  <a:srgbClr val="000000"/>
                </a:solidFill>
                <a:latin typeface="Antonio Bold"/>
                <a:ea typeface="Antonio Bold"/>
                <a:cs typeface="Antonio Bold"/>
                <a:sym typeface="Antonio Bold"/>
              </a:rPr>
              <a:t>Questão 01 -  CFC 2024.1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320005" y="1931149"/>
            <a:ext cx="17647990" cy="7839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3600"/>
              </a:lnSpc>
            </a:pP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UM CONTADOR REALIZOU UMA ANÁLISE COMPLETA DAS DEMONSTRAÇÕES CONTÁBEIS DE UMA EMPRESA, EFETUANDO AS ANÁLISES HORIZONTAL, VERTICAL E POR INDICADORES. O CONTADOR CONSTATOU QUE AS SEGUINTES METODOLOGIAS DE ANÁLISE TRAZIAM O MESMO RESULTADO:</a:t>
            </a:r>
          </a:p>
          <a:p>
            <a:pPr algn="just" marL="0" indent="0" lvl="0">
              <a:lnSpc>
                <a:spcPts val="3600"/>
              </a:lnSpc>
            </a:pPr>
          </a:p>
          <a:p>
            <a:pPr algn="just" marL="0" indent="0" lvl="0">
              <a:lnSpc>
                <a:spcPts val="3600"/>
              </a:lnSpc>
            </a:pP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A) ANÁLISE VERTICAL DO BALANÇO PATRIMONIAL E INDICADORES DE PRAZOS MÉDIOS.</a:t>
            </a:r>
          </a:p>
          <a:p>
            <a:pPr algn="just" marL="0" indent="0" lvl="0">
              <a:lnSpc>
                <a:spcPts val="3600"/>
              </a:lnSpc>
            </a:pPr>
          </a:p>
          <a:p>
            <a:pPr algn="just" marL="0" indent="0" lvl="0">
              <a:lnSpc>
                <a:spcPts val="3600"/>
              </a:lnSpc>
            </a:pP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B) ANÁLISE HORIZONTAL DO BALANÇO PATRIMONIAL E INDICADORES DE PRAZOS MÉDIOS.</a:t>
            </a:r>
          </a:p>
          <a:p>
            <a:pPr algn="just" marL="0" indent="0" lvl="0">
              <a:lnSpc>
                <a:spcPts val="3600"/>
              </a:lnSpc>
            </a:pPr>
          </a:p>
          <a:p>
            <a:pPr algn="just" marL="0" indent="0" lvl="0">
              <a:lnSpc>
                <a:spcPts val="3600"/>
              </a:lnSpc>
            </a:pP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C) ANÁLISE VERTICAL DA DEMONSTRAÇÃO DO RESULTADO DO EXERCÍCIO E INDICADORES DE LUCRATIVIDADE.</a:t>
            </a:r>
          </a:p>
          <a:p>
            <a:pPr algn="just" marL="0" indent="0" lvl="0">
              <a:lnSpc>
                <a:spcPts val="3600"/>
              </a:lnSpc>
            </a:pPr>
          </a:p>
          <a:p>
            <a:pPr algn="just" marL="0" indent="0" lvl="0">
              <a:lnSpc>
                <a:spcPts val="3600"/>
              </a:lnSpc>
            </a:pP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D) ANÁLISE HORIZONTAL DA DEMONSTRAÇÃO DO RESULTADO DO EXERCÍCIO E INDICADORES DE RENTABILIDADE.</a:t>
            </a:r>
          </a:p>
          <a:p>
            <a:pPr algn="l" marL="0" indent="0" lvl="0">
              <a:lnSpc>
                <a:spcPts val="3600"/>
              </a:lnSpc>
            </a:pPr>
          </a:p>
          <a:p>
            <a:pPr algn="l" marL="0" indent="0" lvl="0">
              <a:lnSpc>
                <a:spcPts val="3600"/>
              </a:lnSpc>
            </a:pP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-268580" y="0"/>
            <a:ext cx="18556580" cy="1594831"/>
          </a:xfrm>
          <a:prstGeom prst="rect">
            <a:avLst/>
          </a:prstGeom>
          <a:solidFill>
            <a:srgbClr val="48B281"/>
          </a:solidFill>
        </p:spPr>
      </p:sp>
      <p:sp>
        <p:nvSpPr>
          <p:cNvPr name="TextBox 3" id="3"/>
          <p:cNvSpPr txBox="true"/>
          <p:nvPr/>
        </p:nvSpPr>
        <p:spPr>
          <a:xfrm rot="0">
            <a:off x="2638405" y="302116"/>
            <a:ext cx="13011190" cy="9906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08"/>
              </a:lnSpc>
            </a:pPr>
            <a:r>
              <a:rPr lang="en-US" b="true" sz="6506" spc="-130">
                <a:solidFill>
                  <a:srgbClr val="000000"/>
                </a:solidFill>
                <a:latin typeface="Antonio Bold"/>
                <a:ea typeface="Antonio Bold"/>
                <a:cs typeface="Antonio Bold"/>
                <a:sym typeface="Antonio Bold"/>
              </a:rPr>
              <a:t>Questão 01 - CFC 2024.1 - RESOLUÇÃO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803893" y="3210115"/>
            <a:ext cx="16680214" cy="32668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600"/>
              </a:lnSpc>
            </a:pP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ANÁLISE VERTICAL CALCULA A PARTE (PORCENTAGEM) DE UMA CONTA SOBRE UMA OUTRA CONTA. </a:t>
            </a:r>
          </a:p>
          <a:p>
            <a:pPr algn="just">
              <a:lnSpc>
                <a:spcPts val="3600"/>
              </a:lnSpc>
            </a:pP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 ÍNDICE DE LUCRATIVIDADE É CALCULADO EXATAMENTE DA MESMA FORMA, POR ISSO RESULTARÃO NA MESMA COISA. </a:t>
            </a:r>
          </a:p>
          <a:p>
            <a:pPr algn="just">
              <a:lnSpc>
                <a:spcPts val="3600"/>
              </a:lnSpc>
            </a:pP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 VERDADE PODEMOS DIZER QUE OS ÍNDICES DE LUCRATIVIDADE SÃO JUSTAMENTE UMA ANÁLISE VERTICAL DA DRE. </a:t>
            </a:r>
          </a:p>
          <a:p>
            <a:pPr algn="just" marL="0" indent="0" lvl="0">
              <a:lnSpc>
                <a:spcPts val="3600"/>
              </a:lnSpc>
            </a:pP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-268580" y="0"/>
            <a:ext cx="18556580" cy="1594831"/>
          </a:xfrm>
          <a:prstGeom prst="rect">
            <a:avLst/>
          </a:prstGeom>
          <a:solidFill>
            <a:srgbClr val="48B281"/>
          </a:solidFill>
        </p:spPr>
      </p:sp>
      <p:sp>
        <p:nvSpPr>
          <p:cNvPr name="TextBox 3" id="3"/>
          <p:cNvSpPr txBox="true"/>
          <p:nvPr/>
        </p:nvSpPr>
        <p:spPr>
          <a:xfrm rot="0">
            <a:off x="2638405" y="302116"/>
            <a:ext cx="13011190" cy="9906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08"/>
              </a:lnSpc>
            </a:pPr>
            <a:r>
              <a:rPr lang="en-US" b="true" sz="6506" spc="-130">
                <a:solidFill>
                  <a:srgbClr val="000000"/>
                </a:solidFill>
                <a:latin typeface="Antonio Bold"/>
                <a:ea typeface="Antonio Bold"/>
                <a:cs typeface="Antonio Bold"/>
                <a:sym typeface="Antonio Bold"/>
              </a:rPr>
              <a:t>Questão 01 - CFC 2024.1 - RESOLUÇÃO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579086" y="2654081"/>
            <a:ext cx="16680214" cy="60099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A) ANÁLISE VERTICAL DO BALANÇO PATRIMONIAL E INDICADORES DE PRAZOS MÉDIOS.</a:t>
            </a:r>
          </a:p>
          <a:p>
            <a:pPr algn="l">
              <a:lnSpc>
                <a:spcPts val="3600"/>
              </a:lnSpc>
            </a:pPr>
          </a:p>
          <a:p>
            <a:pPr algn="l">
              <a:lnSpc>
                <a:spcPts val="3600"/>
              </a:lnSpc>
            </a:pP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B) ANÁLISE HORIZONTAL DO BALANÇO PATRIMONIAL E INDICADORES DE PRAZOS MÉDIOS.</a:t>
            </a:r>
          </a:p>
          <a:p>
            <a:pPr algn="l">
              <a:lnSpc>
                <a:spcPts val="3600"/>
              </a:lnSpc>
            </a:pPr>
          </a:p>
          <a:p>
            <a:pPr algn="l">
              <a:lnSpc>
                <a:spcPts val="3600"/>
              </a:lnSpc>
            </a:pPr>
            <a:r>
              <a:rPr lang="en-US" sz="3000" spc="-60">
                <a:solidFill>
                  <a:srgbClr val="48B2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C) ANÁLISE VERTICAL DA DEMONSTRAÇÃO DO RESULTADO DO EXERCÍCIO E INDICADORES DE LUCRATIVIDADE.</a:t>
            </a:r>
          </a:p>
          <a:p>
            <a:pPr algn="l">
              <a:lnSpc>
                <a:spcPts val="3600"/>
              </a:lnSpc>
            </a:pPr>
          </a:p>
          <a:p>
            <a:pPr algn="l">
              <a:lnSpc>
                <a:spcPts val="3600"/>
              </a:lnSpc>
            </a:pP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D) ANÁLISE HORIZONTAL DA DEMONSTRAÇÃO DO RESULTADO DO EXERCÍCIO E INDICADORES DE</a:t>
            </a:r>
          </a:p>
          <a:p>
            <a:pPr algn="l">
              <a:lnSpc>
                <a:spcPts val="3600"/>
              </a:lnSpc>
            </a:pPr>
            <a:r>
              <a:rPr lang="en-US" sz="3000" spc="-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RENTABILIDADE.</a:t>
            </a:r>
          </a:p>
          <a:p>
            <a:pPr algn="l" marL="0" indent="0" lvl="0">
              <a:lnSpc>
                <a:spcPts val="3600"/>
              </a:lnSpc>
            </a:p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DAGi966q34g</dc:identifier>
  <dcterms:modified xsi:type="dcterms:W3CDTF">2011-08-01T06:04:30Z</dcterms:modified>
  <cp:revision>1</cp:revision>
  <dc:title>trabalho de ACE</dc:title>
</cp:coreProperties>
</file>